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63" r:id="rId5"/>
    <p:sldId id="260" r:id="rId6"/>
    <p:sldId id="269" r:id="rId7"/>
    <p:sldId id="267" r:id="rId8"/>
    <p:sldId id="270" r:id="rId9"/>
    <p:sldId id="266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A466F-C393-4A57-9809-04A4DDAFECFC}" type="datetimeFigureOut">
              <a:rPr lang="en-GB" smtClean="0"/>
              <a:t>27/08/2018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29D30-35C5-41D3-9BFA-EAA46D4EC65A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A466F-C393-4A57-9809-04A4DDAFECFC}" type="datetimeFigureOut">
              <a:rPr lang="en-GB" smtClean="0"/>
              <a:t>27/08/2018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29D30-35C5-41D3-9BFA-EAA46D4EC65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A466F-C393-4A57-9809-04A4DDAFECFC}" type="datetimeFigureOut">
              <a:rPr lang="en-GB" smtClean="0"/>
              <a:t>27/08/2018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29D30-35C5-41D3-9BFA-EAA46D4EC65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A466F-C393-4A57-9809-04A4DDAFECFC}" type="datetimeFigureOut">
              <a:rPr lang="en-GB" smtClean="0"/>
              <a:t>27/08/2018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29D30-35C5-41D3-9BFA-EAA46D4EC65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A466F-C393-4A57-9809-04A4DDAFECFC}" type="datetimeFigureOut">
              <a:rPr lang="en-GB" smtClean="0"/>
              <a:t>27/08/2018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29D30-35C5-41D3-9BFA-EAA46D4EC65A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A466F-C393-4A57-9809-04A4DDAFECFC}" type="datetimeFigureOut">
              <a:rPr lang="en-GB" smtClean="0"/>
              <a:t>27/08/2018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29D30-35C5-41D3-9BFA-EAA46D4EC65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A466F-C393-4A57-9809-04A4DDAFECFC}" type="datetimeFigureOut">
              <a:rPr lang="en-GB" smtClean="0"/>
              <a:t>27/08/2018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29D30-35C5-41D3-9BFA-EAA46D4EC65A}" type="slidenum">
              <a:rPr lang="en-GB" smtClean="0"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A466F-C393-4A57-9809-04A4DDAFECFC}" type="datetimeFigureOut">
              <a:rPr lang="en-GB" smtClean="0"/>
              <a:t>27/08/2018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29D30-35C5-41D3-9BFA-EAA46D4EC65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A466F-C393-4A57-9809-04A4DDAFECFC}" type="datetimeFigureOut">
              <a:rPr lang="en-GB" smtClean="0"/>
              <a:t>27/08/2018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29D30-35C5-41D3-9BFA-EAA46D4EC65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A466F-C393-4A57-9809-04A4DDAFECFC}" type="datetimeFigureOut">
              <a:rPr lang="en-GB" smtClean="0"/>
              <a:t>27/08/2018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29D30-35C5-41D3-9BFA-EAA46D4EC65A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A466F-C393-4A57-9809-04A4DDAFECFC}" type="datetimeFigureOut">
              <a:rPr lang="en-GB" smtClean="0"/>
              <a:t>27/08/2018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29D30-35C5-41D3-9BFA-EAA46D4EC65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92A466F-C393-4A57-9809-04A4DDAFECFC}" type="datetimeFigureOut">
              <a:rPr lang="en-GB" smtClean="0"/>
              <a:t>27/08/2018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D6A29D30-35C5-41D3-9BFA-EAA46D4EC65A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H" dirty="0" smtClean="0"/>
              <a:t>OHCHR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H" dirty="0" smtClean="0"/>
              <a:t>NON-DISCRIMINATION, RACISM AND SPORT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97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H" dirty="0" smtClean="0"/>
              <a:t>WHAT WE WANT TO ACHIEVE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Influence </a:t>
            </a:r>
            <a:r>
              <a:rPr lang="en-US" dirty="0" smtClean="0">
                <a:solidFill>
                  <a:srgbClr val="FFC000"/>
                </a:solidFill>
              </a:rPr>
              <a:t>policy </a:t>
            </a:r>
            <a:r>
              <a:rPr lang="en-US" dirty="0">
                <a:solidFill>
                  <a:srgbClr val="FFC000"/>
                </a:solidFill>
              </a:rPr>
              <a:t>making </a:t>
            </a:r>
            <a:endParaRPr lang="en-US" dirty="0" smtClean="0">
              <a:solidFill>
                <a:srgbClr val="FFC000"/>
              </a:solidFill>
            </a:endParaRPr>
          </a:p>
          <a:p>
            <a:endParaRPr lang="en-US" dirty="0"/>
          </a:p>
          <a:p>
            <a:r>
              <a:rPr lang="en-US" dirty="0" smtClean="0"/>
              <a:t>Carry </a:t>
            </a:r>
            <a:r>
              <a:rPr lang="en-US" dirty="0"/>
              <a:t>a powerful human rights message </a:t>
            </a:r>
            <a:r>
              <a:rPr lang="en-US" dirty="0">
                <a:solidFill>
                  <a:srgbClr val="FFC000"/>
                </a:solidFill>
              </a:rPr>
              <a:t>directly to the people</a:t>
            </a:r>
            <a:r>
              <a:rPr lang="en-US" dirty="0"/>
              <a:t> and to involve them </a:t>
            </a:r>
            <a:r>
              <a:rPr lang="en-US" dirty="0">
                <a:solidFill>
                  <a:srgbClr val="FFC000"/>
                </a:solidFill>
              </a:rPr>
              <a:t>actively</a:t>
            </a:r>
            <a:r>
              <a:rPr lang="en-US" dirty="0"/>
              <a:t> in spreading the message</a:t>
            </a:r>
          </a:p>
          <a:p>
            <a:pPr marL="0" indent="0">
              <a:buNone/>
            </a:pPr>
            <a:endParaRPr lang="fr-CH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843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WHY WE NEED TO ENGAGE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To </a:t>
            </a:r>
            <a:r>
              <a:rPr lang="en-US" dirty="0"/>
              <a:t>promote human </a:t>
            </a:r>
            <a:r>
              <a:rPr lang="en-US" dirty="0" smtClean="0"/>
              <a:t>rights, </a:t>
            </a:r>
            <a:r>
              <a:rPr lang="en-US" dirty="0"/>
              <a:t>we need to </a:t>
            </a:r>
            <a:r>
              <a:rPr lang="en-US" dirty="0">
                <a:solidFill>
                  <a:srgbClr val="FFC000"/>
                </a:solidFill>
              </a:rPr>
              <a:t>reach people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Sport offers OHCHR a unique opportunity </a:t>
            </a:r>
            <a:r>
              <a:rPr lang="en-US" dirty="0">
                <a:solidFill>
                  <a:srgbClr val="FFC000"/>
                </a:solidFill>
              </a:rPr>
              <a:t>to transcend the confines of “diplomatic Geneva”</a:t>
            </a:r>
            <a:r>
              <a:rPr lang="en-US" dirty="0"/>
              <a:t> in order to reach millions of </a:t>
            </a:r>
            <a:r>
              <a:rPr lang="en-US" dirty="0" smtClean="0"/>
              <a:t>fans. </a:t>
            </a:r>
          </a:p>
          <a:p>
            <a:endParaRPr lang="en-US" dirty="0"/>
          </a:p>
          <a:p>
            <a:r>
              <a:rPr lang="en-US" dirty="0" smtClean="0"/>
              <a:t>Sport is a </a:t>
            </a:r>
            <a:r>
              <a:rPr lang="en-US" dirty="0" smtClean="0">
                <a:solidFill>
                  <a:srgbClr val="FFC000"/>
                </a:solidFill>
              </a:rPr>
              <a:t>school for life </a:t>
            </a:r>
            <a:r>
              <a:rPr lang="en-US" dirty="0" smtClean="0"/>
              <a:t>– for athletes and </a:t>
            </a:r>
            <a:r>
              <a:rPr lang="en-US" dirty="0" smtClean="0"/>
              <a:t>spectators.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089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H" dirty="0" smtClean="0"/>
              <a:t>THE WORLD WATCHES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2014</a:t>
            </a:r>
            <a:r>
              <a:rPr lang="en-US" dirty="0" smtClean="0"/>
              <a:t> FIFA World </a:t>
            </a:r>
            <a:r>
              <a:rPr lang="en-US" dirty="0" smtClean="0"/>
              <a:t>Cup: </a:t>
            </a:r>
            <a:r>
              <a:rPr lang="en-US" dirty="0" smtClean="0">
                <a:solidFill>
                  <a:srgbClr val="FFC000"/>
                </a:solidFill>
              </a:rPr>
              <a:t>3.2 </a:t>
            </a:r>
            <a:r>
              <a:rPr lang="en-US" dirty="0">
                <a:solidFill>
                  <a:srgbClr val="FFC000"/>
                </a:solidFill>
              </a:rPr>
              <a:t>billion </a:t>
            </a:r>
            <a:r>
              <a:rPr lang="en-US" dirty="0"/>
              <a:t>viewers, </a:t>
            </a:r>
            <a:r>
              <a:rPr lang="en-US" dirty="0">
                <a:solidFill>
                  <a:srgbClr val="FFC000"/>
                </a:solidFill>
              </a:rPr>
              <a:t>one billion </a:t>
            </a:r>
            <a:r>
              <a:rPr lang="en-US" dirty="0"/>
              <a:t>watched </a:t>
            </a:r>
            <a:r>
              <a:rPr lang="en-US" dirty="0" smtClean="0"/>
              <a:t>the </a:t>
            </a:r>
            <a:r>
              <a:rPr lang="en-US" dirty="0"/>
              <a:t>final. 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2015</a:t>
            </a:r>
            <a:r>
              <a:rPr lang="en-US" dirty="0" smtClean="0"/>
              <a:t> </a:t>
            </a:r>
            <a:r>
              <a:rPr lang="en-US" dirty="0"/>
              <a:t>Cricket World Cup match between India and </a:t>
            </a:r>
            <a:r>
              <a:rPr lang="en-US" dirty="0" smtClean="0"/>
              <a:t>Pakistan: </a:t>
            </a:r>
            <a:r>
              <a:rPr lang="en-US" dirty="0" smtClean="0">
                <a:solidFill>
                  <a:srgbClr val="FFC000"/>
                </a:solidFill>
              </a:rPr>
              <a:t>1 </a:t>
            </a:r>
            <a:r>
              <a:rPr lang="en-US" dirty="0">
                <a:solidFill>
                  <a:srgbClr val="FFC000"/>
                </a:solidFill>
              </a:rPr>
              <a:t>billion</a:t>
            </a:r>
            <a:r>
              <a:rPr lang="en-US" dirty="0"/>
              <a:t> </a:t>
            </a:r>
            <a:r>
              <a:rPr lang="en-US" dirty="0" smtClean="0"/>
              <a:t>viewers. </a:t>
            </a:r>
          </a:p>
          <a:p>
            <a:endParaRPr lang="en-US" dirty="0" smtClean="0"/>
          </a:p>
          <a:p>
            <a:r>
              <a:rPr lang="en-US" b="1" dirty="0" smtClean="0"/>
              <a:t>2018 </a:t>
            </a:r>
            <a:r>
              <a:rPr lang="en-US" dirty="0" smtClean="0"/>
              <a:t>FIFA World Cup Russia - </a:t>
            </a:r>
            <a:r>
              <a:rPr lang="en-US" dirty="0" smtClean="0"/>
              <a:t>move towards streaming.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012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CH" b="1" dirty="0" smtClean="0"/>
          </a:p>
          <a:p>
            <a:pPr marL="0" indent="0" algn="ctr">
              <a:buNone/>
            </a:pPr>
            <a:r>
              <a:rPr lang="fr-CH" b="1" dirty="0" smtClean="0"/>
              <a:t>2016 </a:t>
            </a:r>
            <a:r>
              <a:rPr lang="fr-CH" b="1" dirty="0" smtClean="0"/>
              <a:t>– 2019</a:t>
            </a:r>
          </a:p>
          <a:p>
            <a:pPr marL="0" indent="0" algn="ctr">
              <a:buNone/>
            </a:pPr>
            <a:r>
              <a:rPr lang="fr-CH" dirty="0" smtClean="0"/>
              <a:t>3 </a:t>
            </a:r>
            <a:r>
              <a:rPr lang="fr-CH" dirty="0" err="1" smtClean="0"/>
              <a:t>Years</a:t>
            </a:r>
            <a:r>
              <a:rPr lang="fr-CH" dirty="0" smtClean="0"/>
              <a:t> 504 </a:t>
            </a:r>
            <a:r>
              <a:rPr lang="fr-CH" dirty="0" err="1" smtClean="0"/>
              <a:t>games</a:t>
            </a:r>
            <a:r>
              <a:rPr lang="fr-CH" dirty="0" smtClean="0"/>
              <a:t> £ </a:t>
            </a:r>
            <a:r>
              <a:rPr lang="fr-CH" b="1" dirty="0" smtClean="0"/>
              <a:t>5,13 billion</a:t>
            </a:r>
          </a:p>
          <a:p>
            <a:pPr marL="0" indent="0" algn="ctr">
              <a:buNone/>
            </a:pPr>
            <a:r>
              <a:rPr lang="fr-CH" dirty="0" smtClean="0">
                <a:solidFill>
                  <a:srgbClr val="FFC000"/>
                </a:solidFill>
              </a:rPr>
              <a:t>£ 10,19 million a </a:t>
            </a:r>
            <a:r>
              <a:rPr lang="fr-CH" dirty="0" err="1" smtClean="0">
                <a:solidFill>
                  <a:srgbClr val="FFC000"/>
                </a:solidFill>
              </a:rPr>
              <a:t>game</a:t>
            </a:r>
            <a:endParaRPr lang="fr-CH" dirty="0" smtClean="0">
              <a:solidFill>
                <a:srgbClr val="FFC000"/>
              </a:solidFill>
            </a:endParaRPr>
          </a:p>
          <a:p>
            <a:pPr marL="0" indent="0" algn="ctr">
              <a:buNone/>
            </a:pPr>
            <a:r>
              <a:rPr lang="fr-CH" dirty="0" smtClean="0">
                <a:solidFill>
                  <a:srgbClr val="FF0000"/>
                </a:solidFill>
              </a:rPr>
              <a:t>(ca. €11,2 million)</a:t>
            </a:r>
          </a:p>
          <a:p>
            <a:pPr marL="0" indent="0" algn="ctr">
              <a:buNone/>
            </a:pPr>
            <a:endParaRPr lang="fr-CH" b="1" dirty="0" smtClean="0"/>
          </a:p>
          <a:p>
            <a:pPr marL="0" indent="0" algn="ctr">
              <a:buNone/>
            </a:pPr>
            <a:r>
              <a:rPr lang="fr-CH" b="1" dirty="0" smtClean="0"/>
              <a:t>Ronaldo</a:t>
            </a:r>
            <a:endParaRPr lang="fr-CH" b="1" dirty="0"/>
          </a:p>
          <a:p>
            <a:pPr marL="0" indent="0" algn="ctr">
              <a:buNone/>
            </a:pPr>
            <a:r>
              <a:rPr lang="en-US" dirty="0" smtClean="0">
                <a:solidFill>
                  <a:srgbClr val="FFC000"/>
                </a:solidFill>
              </a:rPr>
              <a:t>47 </a:t>
            </a:r>
            <a:r>
              <a:rPr lang="en-US" dirty="0">
                <a:solidFill>
                  <a:srgbClr val="FFC000"/>
                </a:solidFill>
              </a:rPr>
              <a:t>million Twitter</a:t>
            </a:r>
            <a:r>
              <a:rPr lang="en-US" dirty="0"/>
              <a:t> followers (Tweets are worth £</a:t>
            </a:r>
            <a:r>
              <a:rPr lang="en-US" dirty="0" smtClean="0"/>
              <a:t>169,000)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C000"/>
                </a:solidFill>
              </a:rPr>
              <a:t>109.7 </a:t>
            </a:r>
            <a:r>
              <a:rPr lang="en-US" dirty="0">
                <a:solidFill>
                  <a:srgbClr val="FFC000"/>
                </a:solidFill>
              </a:rPr>
              <a:t>million </a:t>
            </a:r>
            <a:r>
              <a:rPr lang="en-US" dirty="0"/>
              <a:t>fans on </a:t>
            </a:r>
            <a:r>
              <a:rPr lang="en-US" dirty="0" smtClean="0">
                <a:solidFill>
                  <a:srgbClr val="FFC000"/>
                </a:solidFill>
              </a:rPr>
              <a:t>Facebook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C000"/>
                </a:solidFill>
              </a:rPr>
              <a:t>49.6</a:t>
            </a:r>
            <a:r>
              <a:rPr lang="en-US" dirty="0" smtClean="0"/>
              <a:t> </a:t>
            </a:r>
            <a:r>
              <a:rPr lang="en-US" dirty="0"/>
              <a:t>million on </a:t>
            </a:r>
            <a:r>
              <a:rPr lang="en-US" dirty="0" smtClean="0">
                <a:solidFill>
                  <a:srgbClr val="FFC000"/>
                </a:solidFill>
              </a:rPr>
              <a:t>Instagram (</a:t>
            </a:r>
            <a:r>
              <a:rPr lang="en-US" dirty="0" smtClean="0"/>
              <a:t>Instagram </a:t>
            </a:r>
            <a:r>
              <a:rPr lang="en-US" dirty="0"/>
              <a:t>post £</a:t>
            </a:r>
            <a:r>
              <a:rPr lang="en-US" dirty="0" smtClean="0"/>
              <a:t>308,000)</a:t>
            </a:r>
            <a:endParaRPr lang="en-US" dirty="0"/>
          </a:p>
          <a:p>
            <a:pPr marL="0" indent="0">
              <a:buNone/>
            </a:pPr>
            <a:endParaRPr lang="fr-CH" dirty="0" smtClean="0"/>
          </a:p>
          <a:p>
            <a:pPr marL="0" indent="0">
              <a:buNone/>
            </a:pPr>
            <a:endParaRPr lang="fr-CH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58414"/>
            <a:ext cx="3102502" cy="517922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/>
          <a:p>
            <a:pPr algn="ctr"/>
            <a:r>
              <a:rPr lang="fr-CH" dirty="0" smtClean="0"/>
              <a:t>GROWING BUSINESS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910" y="3430652"/>
            <a:ext cx="2160240" cy="1215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39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H" dirty="0" smtClean="0"/>
              <a:t>OHCHR AND </a:t>
            </a:r>
            <a:r>
              <a:rPr lang="fr-CH" dirty="0" smtClean="0"/>
              <a:t>SPORT &amp; NON-DISCRMINATION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Past years </a:t>
            </a:r>
            <a:r>
              <a:rPr lang="en-GB" dirty="0" smtClean="0">
                <a:solidFill>
                  <a:srgbClr val="FFC000"/>
                </a:solidFill>
              </a:rPr>
              <a:t>increasing</a:t>
            </a:r>
            <a:r>
              <a:rPr lang="en-GB" dirty="0" smtClean="0"/>
              <a:t> </a:t>
            </a:r>
            <a:r>
              <a:rPr lang="en-GB" dirty="0" smtClean="0"/>
              <a:t>attention by </a:t>
            </a:r>
            <a:r>
              <a:rPr lang="en-GB" dirty="0" smtClean="0"/>
              <a:t>OHCHR. 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 </a:t>
            </a:r>
            <a:r>
              <a:rPr lang="en-GB" dirty="0" smtClean="0">
                <a:solidFill>
                  <a:srgbClr val="FFC000"/>
                </a:solidFill>
              </a:rPr>
              <a:t>HRC, IGWG </a:t>
            </a:r>
            <a:r>
              <a:rPr lang="en-GB" dirty="0" smtClean="0"/>
              <a:t>and </a:t>
            </a:r>
            <a:r>
              <a:rPr lang="en-GB" dirty="0" smtClean="0">
                <a:solidFill>
                  <a:srgbClr val="FFC000"/>
                </a:solidFill>
              </a:rPr>
              <a:t>Ad Hoc </a:t>
            </a:r>
            <a:r>
              <a:rPr lang="en-GB" dirty="0" smtClean="0"/>
              <a:t>have realized and emphasised the magnitude and potential of </a:t>
            </a:r>
            <a:r>
              <a:rPr lang="en-GB" dirty="0" smtClean="0"/>
              <a:t>sport.</a:t>
            </a:r>
          </a:p>
          <a:p>
            <a:endParaRPr lang="en-GB" dirty="0" smtClean="0"/>
          </a:p>
          <a:p>
            <a:r>
              <a:rPr lang="de-CH" dirty="0" smtClean="0"/>
              <a:t>Selected</a:t>
            </a:r>
            <a:r>
              <a:rPr lang="de-CH" dirty="0" smtClean="0">
                <a:solidFill>
                  <a:srgbClr val="FFC000"/>
                </a:solidFill>
              </a:rPr>
              <a:t> ARDS</a:t>
            </a:r>
            <a:r>
              <a:rPr lang="de-CH" dirty="0" smtClean="0"/>
              <a:t> Projects: </a:t>
            </a:r>
          </a:p>
          <a:p>
            <a:pPr marL="457200" lvl="2"/>
            <a:r>
              <a:rPr lang="en-GB" sz="2200" dirty="0" smtClean="0"/>
              <a:t>FIFA </a:t>
            </a:r>
            <a:r>
              <a:rPr lang="en-GB" sz="2200" dirty="0"/>
              <a:t>Task </a:t>
            </a:r>
            <a:r>
              <a:rPr lang="en-GB" sz="2200" dirty="0" smtClean="0"/>
              <a:t>Force (finalised)</a:t>
            </a:r>
            <a:endParaRPr lang="en-GB" sz="2200" dirty="0"/>
          </a:p>
          <a:p>
            <a:pPr marL="457200" lvl="2"/>
            <a:r>
              <a:rPr lang="en-GB" sz="2200" dirty="0" smtClean="0"/>
              <a:t>All </a:t>
            </a:r>
            <a:r>
              <a:rPr lang="en-GB" sz="2200" dirty="0"/>
              <a:t>Equal Football Cup (2015)</a:t>
            </a:r>
          </a:p>
          <a:p>
            <a:pPr marL="457200" lvl="2"/>
            <a:r>
              <a:rPr lang="en-GB" sz="2200" dirty="0"/>
              <a:t>Side Event on Sport and Human Rights (June 2016)</a:t>
            </a:r>
          </a:p>
          <a:p>
            <a:pPr marL="457200" lvl="2"/>
            <a:r>
              <a:rPr lang="en-GB" sz="2200" dirty="0"/>
              <a:t>Side Event on Sport and Migrants, Refugees (October 2016)</a:t>
            </a:r>
          </a:p>
          <a:p>
            <a:pPr marL="457200" lvl="2"/>
            <a:r>
              <a:rPr lang="de-CH" sz="2200" dirty="0"/>
              <a:t>HRC Social Forum (2018)</a:t>
            </a:r>
            <a:endParaRPr lang="en-GB" sz="2200" dirty="0"/>
          </a:p>
          <a:p>
            <a:pPr marL="274320" lvl="1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0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H" dirty="0" smtClean="0"/>
              <a:t>2018 FIFA WC IN RUSSIA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To include </a:t>
            </a:r>
            <a:r>
              <a:rPr lang="en-GB" dirty="0" smtClean="0">
                <a:solidFill>
                  <a:srgbClr val="FFC000"/>
                </a:solidFill>
              </a:rPr>
              <a:t>non-discrimination policies - </a:t>
            </a:r>
            <a:r>
              <a:rPr lang="en-GB" dirty="0" smtClean="0"/>
              <a:t>preparation of the FIFA World Cup 2018 in Russia – </a:t>
            </a:r>
            <a:r>
              <a:rPr lang="en-GB" dirty="0">
                <a:solidFill>
                  <a:srgbClr val="FFC000"/>
                </a:solidFill>
              </a:rPr>
              <a:t>and </a:t>
            </a:r>
            <a:r>
              <a:rPr lang="en-GB" dirty="0" smtClean="0">
                <a:solidFill>
                  <a:srgbClr val="FFC000"/>
                </a:solidFill>
              </a:rPr>
              <a:t>beyond (Legacy)</a:t>
            </a:r>
            <a:r>
              <a:rPr lang="en-GB" dirty="0" smtClean="0"/>
              <a:t>.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lvl="1"/>
            <a:r>
              <a:rPr lang="en-GB" dirty="0" smtClean="0"/>
              <a:t>2015 </a:t>
            </a:r>
            <a:r>
              <a:rPr lang="en-GB" dirty="0" smtClean="0"/>
              <a:t>Stakeholder Meeting Moscow</a:t>
            </a:r>
          </a:p>
          <a:p>
            <a:pPr lvl="1"/>
            <a:r>
              <a:rPr lang="en-GB" dirty="0" smtClean="0"/>
              <a:t>2015 Human Rights Commissioners, St. Petersburg</a:t>
            </a:r>
          </a:p>
          <a:p>
            <a:pPr lvl="1"/>
            <a:r>
              <a:rPr lang="en-GB" dirty="0" smtClean="0"/>
              <a:t>2016 Roundtable and fan workshop, Vladimir/</a:t>
            </a:r>
            <a:r>
              <a:rPr lang="en-GB" dirty="0" err="1" smtClean="0"/>
              <a:t>Kovrov</a:t>
            </a:r>
            <a:endParaRPr lang="en-GB" dirty="0" smtClean="0"/>
          </a:p>
          <a:p>
            <a:pPr lvl="1"/>
            <a:r>
              <a:rPr lang="de-CH" dirty="0" smtClean="0"/>
              <a:t>2017 Cooperation with </a:t>
            </a:r>
            <a:r>
              <a:rPr lang="de-CH" b="1" dirty="0" smtClean="0"/>
              <a:t>Human Rights </a:t>
            </a:r>
            <a:r>
              <a:rPr lang="de-CH" b="1" dirty="0" smtClean="0"/>
              <a:t>Commissioners </a:t>
            </a:r>
            <a:r>
              <a:rPr lang="de-CH" dirty="0" smtClean="0"/>
              <a:t>initiated</a:t>
            </a:r>
            <a:endParaRPr lang="de-CH" dirty="0" smtClean="0"/>
          </a:p>
          <a:p>
            <a:pPr lvl="1"/>
            <a:r>
              <a:rPr lang="de-CH" dirty="0" smtClean="0"/>
              <a:t>2017 </a:t>
            </a:r>
            <a:r>
              <a:rPr lang="de-CH" dirty="0" smtClean="0"/>
              <a:t>Cooperation with </a:t>
            </a:r>
            <a:r>
              <a:rPr lang="de-CH" b="1" dirty="0" smtClean="0"/>
              <a:t>UNESCO</a:t>
            </a:r>
            <a:r>
              <a:rPr lang="de-CH" dirty="0" smtClean="0"/>
              <a:t>/Moscow </a:t>
            </a:r>
            <a:r>
              <a:rPr lang="de-CH" dirty="0" smtClean="0"/>
              <a:t>applies for </a:t>
            </a:r>
            <a:r>
              <a:rPr lang="de-CH" b="1" dirty="0" smtClean="0"/>
              <a:t>ECCAR</a:t>
            </a:r>
            <a:r>
              <a:rPr lang="de-CH" dirty="0" smtClean="0"/>
              <a:t> membership</a:t>
            </a:r>
          </a:p>
          <a:p>
            <a:pPr lvl="1"/>
            <a:r>
              <a:rPr lang="de-CH" dirty="0" smtClean="0"/>
              <a:t>2017 The «LEGACY» project </a:t>
            </a:r>
            <a:r>
              <a:rPr lang="de-CH" dirty="0" smtClean="0"/>
              <a:t>starts</a:t>
            </a:r>
          </a:p>
          <a:p>
            <a:pPr lvl="1"/>
            <a:r>
              <a:rPr lang="de-CH" dirty="0" smtClean="0"/>
              <a:t>2018 Workshops with Human Rights Commissioners etc.</a:t>
            </a:r>
          </a:p>
          <a:p>
            <a:pPr lvl="1"/>
            <a:r>
              <a:rPr lang="de-CH" dirty="0" smtClean="0"/>
              <a:t>2018 Finalisation </a:t>
            </a:r>
            <a:r>
              <a:rPr lang="de-CH" b="1" dirty="0" smtClean="0"/>
              <a:t>2018</a:t>
            </a:r>
            <a:r>
              <a:rPr lang="de-CH" dirty="0" smtClean="0"/>
              <a:t> </a:t>
            </a:r>
            <a:r>
              <a:rPr lang="de-CH" b="1" dirty="0" smtClean="0"/>
              <a:t>FIFA World Cup Russia Non-Discrimination Legacy </a:t>
            </a:r>
            <a:r>
              <a:rPr lang="de-CH" dirty="0" smtClean="0"/>
              <a:t>by the end of the year</a:t>
            </a:r>
            <a:endParaRPr lang="en-GB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400" dirty="0" smtClean="0">
                <a:solidFill>
                  <a:srgbClr val="292934"/>
                </a:solidFill>
              </a:rPr>
              <a:t> </a:t>
            </a:r>
            <a:r>
              <a:rPr lang="en-GB" sz="2400" dirty="0" err="1" smtClean="0">
                <a:solidFill>
                  <a:srgbClr val="FFC000"/>
                </a:solidFill>
              </a:rPr>
              <a:t>Pilotproject</a:t>
            </a:r>
            <a:endParaRPr lang="en-GB" sz="2400" dirty="0" smtClean="0">
              <a:solidFill>
                <a:srgbClr val="FFC00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400" dirty="0" smtClean="0">
                <a:solidFill>
                  <a:srgbClr val="292934"/>
                </a:solidFill>
              </a:rPr>
              <a:t> </a:t>
            </a:r>
            <a:r>
              <a:rPr lang="en-GB" sz="2400" dirty="0" smtClean="0">
                <a:solidFill>
                  <a:srgbClr val="FFC000"/>
                </a:solidFill>
              </a:rPr>
              <a:t>Role model </a:t>
            </a:r>
            <a:r>
              <a:rPr lang="en-GB" sz="2400" dirty="0" smtClean="0">
                <a:solidFill>
                  <a:srgbClr val="292934"/>
                </a:solidFill>
              </a:rPr>
              <a:t>for further </a:t>
            </a:r>
            <a:r>
              <a:rPr lang="en-GB" sz="2400" dirty="0" smtClean="0">
                <a:solidFill>
                  <a:srgbClr val="292934"/>
                </a:solidFill>
              </a:rPr>
              <a:t>engagement (e.g. Qatar)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651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88640" y="486684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fr-CH" sz="3200" dirty="0" smtClean="0"/>
              <a:t>RACIAL DISCRIMINATION</a:t>
            </a:r>
            <a:endParaRPr lang="en-GB" sz="32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4156" y="620689"/>
            <a:ext cx="2812980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69953" y="1412776"/>
            <a:ext cx="5400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CH" dirty="0" smtClean="0"/>
              <a:t>Most sport </a:t>
            </a:r>
            <a:r>
              <a:rPr lang="en-GB" dirty="0" smtClean="0"/>
              <a:t>federations</a:t>
            </a:r>
            <a:r>
              <a:rPr lang="fr-CH" dirty="0" smtClean="0"/>
              <a:t> </a:t>
            </a:r>
            <a:r>
              <a:rPr lang="fr-CH" dirty="0" smtClean="0"/>
              <a:t>have </a:t>
            </a:r>
            <a:r>
              <a:rPr lang="fr-CH" dirty="0" err="1" smtClean="0"/>
              <a:t>rules</a:t>
            </a:r>
            <a:r>
              <a:rPr lang="fr-CH" dirty="0" smtClean="0"/>
              <a:t> </a:t>
            </a:r>
            <a:r>
              <a:rPr lang="fr-CH" b="1" dirty="0" smtClean="0">
                <a:solidFill>
                  <a:srgbClr val="FFC000"/>
                </a:solidFill>
              </a:rPr>
              <a:t>BUT</a:t>
            </a:r>
            <a:r>
              <a:rPr lang="fr-CH" dirty="0" smtClean="0"/>
              <a:t>…</a:t>
            </a:r>
            <a:endParaRPr lang="en-GB" dirty="0" smtClean="0"/>
          </a:p>
          <a:p>
            <a:endParaRPr lang="en-GB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 smtClean="0"/>
              <a:t>Lack </a:t>
            </a:r>
            <a:r>
              <a:rPr lang="en-GB" dirty="0" smtClean="0"/>
              <a:t>of nation-wide </a:t>
            </a:r>
            <a:r>
              <a:rPr lang="en-GB" dirty="0" smtClean="0"/>
              <a:t>“</a:t>
            </a:r>
            <a:r>
              <a:rPr lang="en-GB" dirty="0" smtClean="0">
                <a:solidFill>
                  <a:srgbClr val="FFC000"/>
                </a:solidFill>
              </a:rPr>
              <a:t>guiding principles</a:t>
            </a:r>
            <a:r>
              <a:rPr lang="en-GB" dirty="0" smtClean="0"/>
              <a:t>”. </a:t>
            </a:r>
          </a:p>
          <a:p>
            <a:r>
              <a:rPr lang="fr-CH" dirty="0" smtClean="0"/>
              <a:t>(</a:t>
            </a:r>
            <a:r>
              <a:rPr lang="en-GB" dirty="0" smtClean="0"/>
              <a:t>Measures that non-discrimination policies should consider, such as) … </a:t>
            </a:r>
          </a:p>
          <a:p>
            <a:endParaRPr lang="en-GB" dirty="0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dirty="0" smtClean="0"/>
              <a:t>Pursuance </a:t>
            </a:r>
            <a:r>
              <a:rPr lang="en-GB" dirty="0"/>
              <a:t>of a </a:t>
            </a:r>
            <a:r>
              <a:rPr lang="en-GB" b="1" i="1" dirty="0">
                <a:solidFill>
                  <a:srgbClr val="FFC000"/>
                </a:solidFill>
              </a:rPr>
              <a:t>multi-stakeholder </a:t>
            </a:r>
            <a:r>
              <a:rPr lang="en-GB" b="1" i="1" dirty="0" smtClean="0">
                <a:solidFill>
                  <a:srgbClr val="FFC000"/>
                </a:solidFill>
              </a:rPr>
              <a:t>approach</a:t>
            </a:r>
            <a:r>
              <a:rPr lang="en-GB" b="1" i="1" dirty="0" smtClean="0"/>
              <a:t>;</a:t>
            </a:r>
            <a:r>
              <a:rPr lang="en-GB" b="1" dirty="0" smtClean="0"/>
              <a:t>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dirty="0" smtClean="0"/>
              <a:t>The </a:t>
            </a:r>
            <a:r>
              <a:rPr lang="en-GB" dirty="0"/>
              <a:t>adoption and enforcement of </a:t>
            </a:r>
            <a:r>
              <a:rPr lang="en-GB" i="1" dirty="0"/>
              <a:t>national </a:t>
            </a:r>
            <a:r>
              <a:rPr lang="en-GB" b="1" i="1" dirty="0">
                <a:solidFill>
                  <a:srgbClr val="FFC000"/>
                </a:solidFill>
              </a:rPr>
              <a:t>action plans</a:t>
            </a:r>
            <a:r>
              <a:rPr lang="en-GB" b="1" dirty="0">
                <a:solidFill>
                  <a:srgbClr val="FFC000"/>
                </a:solidFill>
              </a:rPr>
              <a:t> </a:t>
            </a:r>
            <a:r>
              <a:rPr lang="en-GB" dirty="0"/>
              <a:t>and </a:t>
            </a:r>
            <a:r>
              <a:rPr lang="en-GB" b="1" i="1" dirty="0">
                <a:solidFill>
                  <a:srgbClr val="FFC000"/>
                </a:solidFill>
              </a:rPr>
              <a:t>strategies</a:t>
            </a:r>
            <a:r>
              <a:rPr lang="en-GB" dirty="0"/>
              <a:t> against discrimination in sport</a:t>
            </a:r>
            <a:r>
              <a:rPr lang="en-GB" dirty="0" smtClean="0"/>
              <a:t>;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dirty="0" smtClean="0"/>
              <a:t>The </a:t>
            </a:r>
            <a:r>
              <a:rPr lang="en-GB" dirty="0"/>
              <a:t>encouragement of </a:t>
            </a:r>
            <a:r>
              <a:rPr lang="en-GB" b="1" i="1" dirty="0">
                <a:solidFill>
                  <a:srgbClr val="FFC000"/>
                </a:solidFill>
              </a:rPr>
              <a:t>diversity</a:t>
            </a:r>
            <a:r>
              <a:rPr lang="en-GB" dirty="0"/>
              <a:t> in </a:t>
            </a:r>
            <a:r>
              <a:rPr lang="en-GB" dirty="0" smtClean="0"/>
              <a:t>sports;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dirty="0" smtClean="0"/>
              <a:t>Considering the </a:t>
            </a:r>
            <a:r>
              <a:rPr lang="en-GB" b="1" i="1" dirty="0" smtClean="0">
                <a:solidFill>
                  <a:srgbClr val="FFC000"/>
                </a:solidFill>
              </a:rPr>
              <a:t>intersection</a:t>
            </a:r>
            <a:r>
              <a:rPr lang="en-GB" dirty="0" smtClean="0"/>
              <a:t> </a:t>
            </a:r>
            <a:r>
              <a:rPr lang="en-GB" dirty="0"/>
              <a:t>of </a:t>
            </a:r>
            <a:r>
              <a:rPr lang="en-GB" dirty="0" smtClean="0"/>
              <a:t>discrimination</a:t>
            </a:r>
            <a:r>
              <a:rPr lang="en-GB" dirty="0"/>
              <a:t>; </a:t>
            </a:r>
            <a:endParaRPr lang="en-GB" dirty="0" smtClean="0"/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dirty="0" smtClean="0"/>
              <a:t>Targeted </a:t>
            </a:r>
            <a:r>
              <a:rPr lang="en-GB" dirty="0"/>
              <a:t>sanctions against </a:t>
            </a:r>
            <a:r>
              <a:rPr lang="en-GB" b="1" i="1" dirty="0">
                <a:solidFill>
                  <a:srgbClr val="FFC000"/>
                </a:solidFill>
              </a:rPr>
              <a:t>individual </a:t>
            </a:r>
            <a:r>
              <a:rPr lang="en-GB" dirty="0" smtClean="0"/>
              <a:t>perpetrators;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GB" dirty="0" smtClean="0"/>
              <a:t>Long-term </a:t>
            </a:r>
            <a:r>
              <a:rPr lang="en-GB" b="1" i="1" dirty="0">
                <a:solidFill>
                  <a:srgbClr val="FFC000"/>
                </a:solidFill>
              </a:rPr>
              <a:t>prevention strategies</a:t>
            </a:r>
            <a:r>
              <a:rPr lang="en-GB" b="1" dirty="0">
                <a:solidFill>
                  <a:srgbClr val="FFC000"/>
                </a:solidFill>
              </a:rPr>
              <a:t> </a:t>
            </a:r>
            <a:r>
              <a:rPr lang="en-GB" dirty="0"/>
              <a:t>that focus on </a:t>
            </a:r>
            <a:r>
              <a:rPr lang="en-GB" b="1" i="1" dirty="0"/>
              <a:t>dialogue</a:t>
            </a:r>
            <a:r>
              <a:rPr lang="en-GB" b="1" dirty="0"/>
              <a:t> </a:t>
            </a:r>
            <a:r>
              <a:rPr lang="en-GB" dirty="0"/>
              <a:t>and </a:t>
            </a:r>
            <a:r>
              <a:rPr lang="en-GB" b="1" i="1" dirty="0"/>
              <a:t>empowermen</a:t>
            </a:r>
            <a:r>
              <a:rPr lang="en-GB" i="1" dirty="0"/>
              <a:t>t</a:t>
            </a:r>
            <a:r>
              <a:rPr lang="en-GB" dirty="0"/>
              <a:t>. 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840" y="3429000"/>
            <a:ext cx="3193138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72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CH" dirty="0" smtClean="0"/>
              <a:t>THE WAY FORWARD</a:t>
            </a:r>
            <a:endParaRPr lang="en-GB" dirty="0"/>
          </a:p>
        </p:txBody>
      </p:sp>
      <p:sp>
        <p:nvSpPr>
          <p:cNvPr id="4" name="Down Arrow 3"/>
          <p:cNvSpPr/>
          <p:nvPr/>
        </p:nvSpPr>
        <p:spPr>
          <a:xfrm>
            <a:off x="2305208" y="371703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2710" y="3717032"/>
            <a:ext cx="548688" cy="1012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201676" y="4751594"/>
            <a:ext cx="323037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Substantive Engagement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 smtClean="0"/>
              <a:t>Policy Formulation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 smtClean="0"/>
              <a:t>Convening Power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 smtClean="0"/>
              <a:t>International best practices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de-CH" dirty="0" smtClean="0"/>
              <a:t>Diversify (e.g. Rugby etc)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774639" y="4800397"/>
            <a:ext cx="3912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Advocacy, Networking and Outreach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816862" y="1538208"/>
            <a:ext cx="356379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CH" b="1" dirty="0">
                <a:solidFill>
                  <a:srgbClr val="FFC000"/>
                </a:solidFill>
              </a:rPr>
              <a:t>To </a:t>
            </a:r>
            <a:r>
              <a:rPr lang="fr-CH" b="1" dirty="0" smtClean="0">
                <a:solidFill>
                  <a:srgbClr val="FFC000"/>
                </a:solidFill>
              </a:rPr>
              <a:t>Do</a:t>
            </a:r>
          </a:p>
          <a:p>
            <a:pPr algn="ctr"/>
            <a:endParaRPr lang="fr-CH" b="1" dirty="0">
              <a:solidFill>
                <a:srgbClr val="FFC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 smtClean="0"/>
              <a:t>Strategy and internal structure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CH" dirty="0" smtClean="0"/>
          </a:p>
          <a:p>
            <a:endParaRPr lang="fr-CH" dirty="0"/>
          </a:p>
          <a:p>
            <a:pPr algn="ctr"/>
            <a:r>
              <a:rPr lang="fr-CH" b="1" dirty="0" smtClean="0">
                <a:solidFill>
                  <a:srgbClr val="FFC000"/>
                </a:solidFill>
              </a:rPr>
              <a:t>ENVISIONED ENGAGEMENT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513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22B9E06671B54FA89F14538B9B0FEA" ma:contentTypeVersion="1" ma:contentTypeDescription="Create a new document." ma:contentTypeScope="" ma:versionID="362711686602768b23db736653e4ac1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4116938E-9F29-4944-81C2-22CAB7C26F16}"/>
</file>

<file path=customXml/itemProps2.xml><?xml version="1.0" encoding="utf-8"?>
<ds:datastoreItem xmlns:ds="http://schemas.openxmlformats.org/officeDocument/2006/customXml" ds:itemID="{5757C0E0-5384-4358-BF17-D7BC752EF3DC}"/>
</file>

<file path=customXml/itemProps3.xml><?xml version="1.0" encoding="utf-8"?>
<ds:datastoreItem xmlns:ds="http://schemas.openxmlformats.org/officeDocument/2006/customXml" ds:itemID="{62BD4BFE-8D9A-47B1-BF09-9093165E729A}"/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563</TotalTime>
  <Words>465</Words>
  <Application>Microsoft Office PowerPoint</Application>
  <PresentationFormat>On-screen Show (4:3)</PresentationFormat>
  <Paragraphs>87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Wingdings</vt:lpstr>
      <vt:lpstr>Clarity</vt:lpstr>
      <vt:lpstr>OHCHR</vt:lpstr>
      <vt:lpstr>WHAT WE WANT TO ACHIEVE</vt:lpstr>
      <vt:lpstr>WHY WE NEED TO ENGAGE</vt:lpstr>
      <vt:lpstr>THE WORLD WATCHES</vt:lpstr>
      <vt:lpstr>GROWING BUSINESS</vt:lpstr>
      <vt:lpstr>OHCHR AND SPORT &amp; NON-DISCRMINATION</vt:lpstr>
      <vt:lpstr>2018 FIFA WC IN RUSSIA</vt:lpstr>
      <vt:lpstr>RACIAL DISCRIMINATION</vt:lpstr>
      <vt:lpstr>THE WAY FORWARD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OHCHR</dc:title>
  <dc:creator>Thomas Pollan</dc:creator>
  <cp:lastModifiedBy>Thomas Pollan</cp:lastModifiedBy>
  <cp:revision>46</cp:revision>
  <cp:lastPrinted>2018-02-06T09:47:54Z</cp:lastPrinted>
  <dcterms:created xsi:type="dcterms:W3CDTF">2016-10-19T13:19:49Z</dcterms:created>
  <dcterms:modified xsi:type="dcterms:W3CDTF">2018-08-27T14:11:30Z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0x0101008822B9E06671B54FA89F14538B9B0FEA</vt:lpwstr>
  </property>
</Properties>
</file>