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5" r:id="rId3"/>
    <p:sldId id="273" r:id="rId4"/>
    <p:sldId id="266" r:id="rId5"/>
    <p:sldId id="267" r:id="rId6"/>
    <p:sldId id="275" r:id="rId7"/>
    <p:sldId id="277" r:id="rId8"/>
    <p:sldId id="276" r:id="rId9"/>
    <p:sldId id="264" r:id="rId10"/>
    <p:sldId id="278" r:id="rId11"/>
    <p:sldId id="270" r:id="rId12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29"/>
  </p:normalViewPr>
  <p:slideViewPr>
    <p:cSldViewPr snapToGrid="0">
      <p:cViewPr varScale="1">
        <p:scale>
          <a:sx n="50" d="100"/>
          <a:sy n="50" d="100"/>
        </p:scale>
        <p:origin x="78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129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71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3E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82896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4370120" y="2065629"/>
            <a:ext cx="7905618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venir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Fare Observer System</a:t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28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Tackling Discrimination at International Matches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7271656" y="4785756"/>
            <a:ext cx="4920344" cy="19379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r">
              <a:spcBef>
                <a:spcPts val="0"/>
              </a:spcBef>
              <a:buSzPct val="25000"/>
            </a:pPr>
            <a:r>
              <a:rPr lang="en-US" dirty="0">
                <a:sym typeface="Avenir"/>
              </a:rPr>
              <a:t>Pavel Klymenko, </a:t>
            </a:r>
          </a:p>
          <a:p>
            <a:pPr lvl="0" algn="r">
              <a:spcBef>
                <a:spcPts val="0"/>
              </a:spcBef>
              <a:buSzPct val="25000"/>
            </a:pPr>
            <a:r>
              <a:rPr lang="en-US" dirty="0"/>
              <a:t>UN IGWG on the effective implementation of the Durban Declaration and </a:t>
            </a:r>
            <a:r>
              <a:rPr lang="en-US" dirty="0" err="1"/>
              <a:t>Programme</a:t>
            </a:r>
            <a:r>
              <a:rPr lang="en-US" dirty="0"/>
              <a:t> of Action</a:t>
            </a:r>
          </a:p>
          <a:p>
            <a:pPr lvl="0" algn="r">
              <a:spcBef>
                <a:spcPts val="0"/>
              </a:spcBef>
              <a:buSzPct val="25000"/>
            </a:pPr>
            <a:r>
              <a:rPr lang="en-US" dirty="0">
                <a:sym typeface="Avenir"/>
              </a:rPr>
              <a:t>27 August – 7 September, Geneva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4E19C-21F5-5547-BC9B-6949F316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en-GB" dirty="0"/>
              <a:t>Using sporting mega events to promote diversity </a:t>
            </a:r>
            <a:endParaRPr lang="ru-R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71FCC0FC-E729-154F-98BB-F33F099B1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venir Roman" panose="02000503020000020003" pitchFamily="2" charset="0"/>
              </a:rPr>
              <a:t> FIFA World Cup 2018: Fare Diversity House</a:t>
            </a:r>
          </a:p>
          <a:p>
            <a:r>
              <a:rPr lang="en-GB" sz="1800" dirty="0">
                <a:latin typeface="Avenir Roman" panose="02000503020000020003" pitchFamily="2" charset="0"/>
              </a:rPr>
              <a:t> The only human rights intervention at the tournament</a:t>
            </a:r>
          </a:p>
          <a:p>
            <a:r>
              <a:rPr lang="en-GB" sz="1800" dirty="0">
                <a:latin typeface="Avenir Roman" panose="02000503020000020003" pitchFamily="2" charset="0"/>
              </a:rPr>
              <a:t> Safe space for minorities and NGOs </a:t>
            </a:r>
          </a:p>
          <a:p>
            <a:r>
              <a:rPr lang="en-GB" sz="1800" dirty="0">
                <a:latin typeface="Avenir Roman" panose="02000503020000020003" pitchFamily="2" charset="0"/>
              </a:rPr>
              <a:t> Events on human rights with local organisations </a:t>
            </a:r>
          </a:p>
          <a:p>
            <a:r>
              <a:rPr lang="en-GB" sz="1800" dirty="0">
                <a:latin typeface="Avenir Roman" panose="02000503020000020003" pitchFamily="2" charset="0"/>
              </a:rPr>
              <a:t> Diversity Guide to Russia </a:t>
            </a: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A25964-D61B-8945-A40F-5017337B2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852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257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36219-7353-744A-8D42-2609DE3A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10D0A3-0F6E-114E-8753-B1FECF836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765F67-3290-2C41-A756-03C3AA023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2" y="0"/>
            <a:ext cx="11875625" cy="778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14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F0F28-916D-C042-88F6-4A64CE56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Fare network</a:t>
            </a:r>
            <a:endParaRPr lang="ru-R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440D7269-997C-4746-AF2D-6720B57D8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venir Roman" panose="02000503020000020003" pitchFamily="2" charset="0"/>
              </a:rPr>
              <a:t>Active in 40+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venir Roman" panose="02000503020000020003" pitchFamily="2" charset="0"/>
              </a:rPr>
              <a:t>Membership – NGOs, minority groups, fan groups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venir Roman" panose="02000503020000020003" pitchFamily="2" charset="0"/>
              </a:rPr>
              <a:t>Fighting discrimination in football and through football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#</a:t>
            </a:r>
            <a:r>
              <a:rPr lang="en-GB" sz="2200" dirty="0" err="1">
                <a:latin typeface="Avenir Roman" panose="02000503020000020003" pitchFamily="2" charset="0"/>
              </a:rPr>
              <a:t>FootballPeople</a:t>
            </a:r>
            <a:r>
              <a:rPr lang="en-GB" sz="2200" dirty="0">
                <a:latin typeface="Avenir Roman" panose="02000503020000020003" pitchFamily="2" charset="0"/>
              </a:rPr>
              <a:t> Action Weeks biggest activity (1000+ events globally)</a:t>
            </a:r>
          </a:p>
          <a:p>
            <a:endParaRPr lang="ru-RU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5DDA884-47C3-B443-A7F4-D344F4B64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1" r="19804" b="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01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48F4A-95DD-1F4E-A1F5-28517646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012" y="738619"/>
            <a:ext cx="4977976" cy="145405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Football: Two sides of the coin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9E8A3B-6B11-1843-8DA5-F959884E2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85" y="2044028"/>
            <a:ext cx="4414270" cy="2790143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B2A2930F-4883-234F-9E98-770FEFF81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875" y="2421682"/>
            <a:ext cx="5743687" cy="3639289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200" dirty="0">
                <a:solidFill>
                  <a:srgbClr val="000000"/>
                </a:solidFill>
                <a:latin typeface="Avenir Roman" panose="02000503020000020003" pitchFamily="2" charset="0"/>
              </a:rPr>
              <a:t>Universal language for millions worldwide</a:t>
            </a:r>
          </a:p>
          <a:p>
            <a:r>
              <a:rPr lang="en-GB" sz="2200" dirty="0">
                <a:solidFill>
                  <a:srgbClr val="000000"/>
                </a:solidFill>
                <a:latin typeface="Avenir Roman" panose="02000503020000020003" pitchFamily="2" charset="0"/>
              </a:rPr>
              <a:t> Global game reflecting diversity on the pitch </a:t>
            </a:r>
          </a:p>
          <a:p>
            <a:r>
              <a:rPr lang="en-GB" sz="2200" dirty="0">
                <a:solidFill>
                  <a:srgbClr val="000000"/>
                </a:solidFill>
                <a:latin typeface="Avenir Roman" panose="02000503020000020003" pitchFamily="2" charset="0"/>
              </a:rPr>
              <a:t> Reproducing and reinforcing patterns of discrimination</a:t>
            </a:r>
          </a:p>
          <a:p>
            <a:r>
              <a:rPr lang="en-GB" sz="2200" dirty="0">
                <a:solidFill>
                  <a:srgbClr val="000000"/>
                </a:solidFill>
                <a:latin typeface="Avenir Roman" panose="02000503020000020003" pitchFamily="2" charset="0"/>
              </a:rPr>
              <a:t> Mirroring discrimination against minorities</a:t>
            </a:r>
          </a:p>
          <a:p>
            <a:r>
              <a:rPr lang="en-GB" sz="2200" dirty="0">
                <a:solidFill>
                  <a:srgbClr val="000000"/>
                </a:solidFill>
                <a:latin typeface="Avenir Roman" panose="02000503020000020003" pitchFamily="2" charset="0"/>
              </a:rPr>
              <a:t> Has the power to unite and celebrate diversity</a:t>
            </a:r>
          </a:p>
          <a:p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2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E7C3B-2847-CC41-AC86-69D33054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venir Roman" panose="02000503020000020003" pitchFamily="2" charset="0"/>
              </a:rPr>
              <a:t>Fare Observer system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4F3219-85DD-A34F-8BDA-2D69FA827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sz="2400" dirty="0">
                <a:latin typeface="Avenir Roman" panose="02000503020000020003" pitchFamily="2" charset="0"/>
              </a:rPr>
              <a:t>Launched at UEFA competitions in 2013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venir Roman" panose="02000503020000020003" pitchFamily="2" charset="0"/>
              </a:rPr>
              <a:t> Global system on all continents for the FIFA World Cup 2018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venir Roman" panose="02000503020000020003" pitchFamily="2" charset="0"/>
              </a:rPr>
              <a:t> Trained observers recording discrimination at 200+ matches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venir Roman" panose="02000503020000020003" pitchFamily="2" charset="0"/>
              </a:rPr>
              <a:t> Sanctions for discriminatory conduct by FIFA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venir Roman" panose="02000503020000020003" pitchFamily="2" charset="0"/>
              </a:rPr>
              <a:t> National-level debates about discrimination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Avenir Roman" panose="02000503020000020003" pitchFamily="2" charset="0"/>
              </a:rPr>
              <a:t> The need for a stronger framework and response by regulators</a:t>
            </a:r>
          </a:p>
          <a:p>
            <a:pPr marL="17780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237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11E29-DC39-D14D-8D8D-2E697EE3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>
                <a:latin typeface="Avenir Roman" panose="02000503020000020003" pitchFamily="2" charset="0"/>
              </a:rPr>
              <a:t>How does it work</a:t>
            </a:r>
            <a:endParaRPr lang="ru-RU"/>
          </a:p>
        </p:txBody>
      </p:sp>
      <p:cxnSp>
        <p:nvCxnSpPr>
          <p:cNvPr id="15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15412CB7-7278-5F47-8FD3-5AB149763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888" y="2575034"/>
            <a:ext cx="5800725" cy="346222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dirty="0">
                <a:latin typeface="Avenir Roman" panose="02000503020000020003" pitchFamily="2" charset="0"/>
              </a:rPr>
              <a:t>Assessment of matches to identify risk levels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dirty="0">
                <a:latin typeface="Avenir Roman" panose="02000503020000020003" pitchFamily="2" charset="0"/>
              </a:rPr>
              <a:t>Trained observers sent to high-risk matches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dirty="0">
                <a:latin typeface="Avenir Roman" panose="02000503020000020003" pitchFamily="2" charset="0"/>
              </a:rPr>
              <a:t>Recording evidence of discrimination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200" dirty="0">
                <a:latin typeface="Avenir Roman" panose="02000503020000020003" pitchFamily="2" charset="0"/>
              </a:rPr>
              <a:t>Reporting to football governing bodies</a:t>
            </a:r>
          </a:p>
          <a:p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565FD2-B115-754A-8060-2E97514D7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2" r="33881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994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6B797-6297-F043-8FA8-EFFCCB29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3700" dirty="0"/>
              <a:t>Global Guide to Discriminatory Practices </a:t>
            </a:r>
            <a:endParaRPr lang="ru-RU" sz="37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714D1E-2F6D-FA49-80C7-530174906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0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2E89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DACD47F8-AC3F-0A4A-A729-8D451A5A7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venir Roman" panose="02000503020000020003" pitchFamily="2" charset="0"/>
              </a:rPr>
              <a:t> Created for the FIFA World Cup 2018</a:t>
            </a:r>
          </a:p>
          <a:p>
            <a:r>
              <a:rPr lang="en-GB" sz="2400" dirty="0">
                <a:latin typeface="Avenir Roman" panose="02000503020000020003" pitchFamily="2" charset="0"/>
              </a:rPr>
              <a:t> Discriminatory practices used in football on all continents</a:t>
            </a:r>
          </a:p>
          <a:p>
            <a:r>
              <a:rPr lang="en-GB" sz="2400" dirty="0">
                <a:latin typeface="Avenir Roman" panose="02000503020000020003" pitchFamily="2" charset="0"/>
              </a:rPr>
              <a:t> Mirroring discrimination in society against people of African descent, Roma, women, LGBT+ people</a:t>
            </a:r>
          </a:p>
          <a:p>
            <a:r>
              <a:rPr lang="en-GB" sz="2400" dirty="0">
                <a:latin typeface="Avenir Roman" panose="02000503020000020003" pitchFamily="2" charset="0"/>
              </a:rPr>
              <a:t> Recognise and prevent the display of symbols and behaviour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168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F62EEA-2CEA-7C43-AAC5-33F01C7C3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0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cintosh HD:Users:mariana:Desktop:Paraguay.jpg">
            <a:extLst>
              <a:ext uri="{FF2B5EF4-FFF2-40B4-BE49-F238E27FC236}">
                <a16:creationId xmlns:a16="http://schemas.microsoft.com/office/drawing/2014/main" id="{93748937-476D-7048-8F58-5DCDCE8E21A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5" b="1"/>
          <a:stretch/>
        </p:blipFill>
        <p:spPr bwMode="auto">
          <a:xfrm>
            <a:off x="4296867" y="5"/>
            <a:ext cx="4831627" cy="4520011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noFill/>
        </p:spPr>
      </p:pic>
      <p:pic>
        <p:nvPicPr>
          <p:cNvPr id="20" name="Picture 96">
            <a:extLst>
              <a:ext uri="{FF2B5EF4-FFF2-40B4-BE49-F238E27FC236}">
                <a16:creationId xmlns:a16="http://schemas.microsoft.com/office/drawing/2014/main" id="{C7FCB426-C380-F344-A009-A46742652600}"/>
              </a:ext>
            </a:extLst>
          </p:cNvPr>
          <p:cNvPicPr/>
          <p:nvPr/>
        </p:nvPicPr>
        <p:blipFill rotWithShape="1">
          <a:blip r:embed="rId3"/>
          <a:srcRect l="15348" r="4836" b="-2"/>
          <a:stretch/>
        </p:blipFill>
        <p:spPr>
          <a:xfrm>
            <a:off x="4041994" y="-4"/>
            <a:ext cx="8139373" cy="68580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C774D-D6D9-B049-958E-0FD69760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76489"/>
            <a:ext cx="3749061" cy="1508469"/>
          </a:xfrm>
        </p:spPr>
        <p:txBody>
          <a:bodyPr anchor="ctr">
            <a:normAutofit/>
          </a:bodyPr>
          <a:lstStyle/>
          <a:p>
            <a:r>
              <a:rPr lang="en-GB" sz="3200" dirty="0">
                <a:solidFill>
                  <a:srgbClr val="64473F"/>
                </a:solidFill>
              </a:rPr>
              <a:t>Discriminatory practices </a:t>
            </a:r>
            <a:endParaRPr lang="ru-RU" sz="3200" dirty="0">
              <a:solidFill>
                <a:srgbClr val="64473F"/>
              </a:solidFill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FAB7C2-4B93-064D-A68A-51BABD419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2795618"/>
            <a:ext cx="3749061" cy="3005289"/>
          </a:xfrm>
        </p:spPr>
        <p:txBody>
          <a:bodyPr>
            <a:normAutofit/>
          </a:bodyPr>
          <a:lstStyle/>
          <a:p>
            <a:r>
              <a:rPr lang="en-GB" sz="2200" dirty="0"/>
              <a:t> </a:t>
            </a:r>
            <a:r>
              <a:rPr lang="en-GB" sz="2200" dirty="0">
                <a:latin typeface="Avenir Roman" panose="02000503020000020003" pitchFamily="2" charset="0"/>
              </a:rPr>
              <a:t>Racist chanting, monkey gestures</a:t>
            </a:r>
          </a:p>
          <a:p>
            <a:r>
              <a:rPr lang="en-GB" sz="2200" dirty="0">
                <a:latin typeface="Avenir Roman" panose="02000503020000020003" pitchFamily="2" charset="0"/>
              </a:rPr>
              <a:t> Sexism </a:t>
            </a:r>
          </a:p>
          <a:p>
            <a:r>
              <a:rPr lang="en-GB" sz="2200" dirty="0">
                <a:latin typeface="Avenir Roman" panose="02000503020000020003" pitchFamily="2" charset="0"/>
              </a:rPr>
              <a:t> Homophobia </a:t>
            </a:r>
          </a:p>
          <a:p>
            <a:r>
              <a:rPr lang="en-GB" sz="2200" dirty="0">
                <a:latin typeface="Avenir Roman" panose="02000503020000020003" pitchFamily="2" charset="0"/>
              </a:rPr>
              <a:t> Islamophobia</a:t>
            </a:r>
          </a:p>
          <a:p>
            <a:r>
              <a:rPr lang="en-GB" sz="2200" dirty="0">
                <a:latin typeface="Avenir Roman" panose="02000503020000020003" pitchFamily="2" charset="0"/>
              </a:rPr>
              <a:t> Anti-Semitism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4062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venir"/>
              <a:buNone/>
            </a:pPr>
            <a:r>
              <a:rPr lang="en-US" sz="3600" b="1" u="sng" dirty="0">
                <a:latin typeface="Avenir"/>
                <a:ea typeface="Avenir"/>
                <a:cs typeface="Avenir"/>
                <a:sym typeface="Avenir"/>
              </a:rPr>
              <a:t>Impact</a:t>
            </a:r>
            <a:endParaRPr lang="en-US" sz="3600" b="1" i="0" u="sng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dirty="0">
                <a:latin typeface="Avenir"/>
              </a:rPr>
              <a:t>Change of </a:t>
            </a:r>
            <a:r>
              <a:rPr lang="en-US" sz="2400" dirty="0" err="1">
                <a:latin typeface="Avenir"/>
              </a:rPr>
              <a:t>behaviour</a:t>
            </a:r>
            <a:r>
              <a:rPr lang="en-US" sz="2400" dirty="0">
                <a:latin typeface="Avenir"/>
              </a:rPr>
              <a:t> at international competitions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>
                <a:latin typeface="Avenir"/>
              </a:rPr>
              <a:t>Far-right groups refrain from activity inside stadiums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>
                <a:latin typeface="Avenir"/>
              </a:rPr>
              <a:t>National level debates after sanctions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>
                <a:latin typeface="Avenir"/>
              </a:rPr>
              <a:t>Advising football governing bodies and clubs </a:t>
            </a:r>
          </a:p>
          <a:p>
            <a:pPr marL="177800" indent="0"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" name="Picture 2" descr="fare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414" y="6091312"/>
            <a:ext cx="2282586" cy="8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1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EA987F3-ABD4-4B95-8DA6-991AA155C311}"/>
</file>

<file path=customXml/itemProps2.xml><?xml version="1.0" encoding="utf-8"?>
<ds:datastoreItem xmlns:ds="http://schemas.openxmlformats.org/officeDocument/2006/customXml" ds:itemID="{2501E371-9E76-4311-B949-A1614E48EF8F}"/>
</file>

<file path=customXml/itemProps3.xml><?xml version="1.0" encoding="utf-8"?>
<ds:datastoreItem xmlns:ds="http://schemas.openxmlformats.org/officeDocument/2006/customXml" ds:itemID="{68905750-09A1-45E9-BFBF-067121D224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321</Words>
  <Application>Microsoft Office PowerPoint</Application>
  <PresentationFormat>Widescreen</PresentationFormat>
  <Paragraphs>50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</vt:lpstr>
      <vt:lpstr>Avenir Roman</vt:lpstr>
      <vt:lpstr>Calibri</vt:lpstr>
      <vt:lpstr>Office Theme</vt:lpstr>
      <vt:lpstr>Fare Observer System Tackling Discrimination at International Matches</vt:lpstr>
      <vt:lpstr>Fare network</vt:lpstr>
      <vt:lpstr>Football: Two sides of the coin</vt:lpstr>
      <vt:lpstr>Fare Observer system</vt:lpstr>
      <vt:lpstr>How does it work</vt:lpstr>
      <vt:lpstr>Global Guide to Discriminatory Practices </vt:lpstr>
      <vt:lpstr>PowerPoint Presentation</vt:lpstr>
      <vt:lpstr>Discriminatory practices </vt:lpstr>
      <vt:lpstr>Impact</vt:lpstr>
      <vt:lpstr>Using sporting mega events to promote diversity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PK</dc:creator>
  <cp:lastModifiedBy>FUCIO Jocelyn</cp:lastModifiedBy>
  <cp:revision>27</cp:revision>
  <cp:lastPrinted>2018-08-28T07:40:18Z</cp:lastPrinted>
  <dcterms:modified xsi:type="dcterms:W3CDTF">2018-08-28T07:40:52Z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