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78" r:id="rId8"/>
    <p:sldId id="267" r:id="rId9"/>
    <p:sldId id="273" r:id="rId10"/>
    <p:sldId id="275" r:id="rId11"/>
    <p:sldId id="274" r:id="rId12"/>
    <p:sldId id="271" r:id="rId13"/>
    <p:sldId id="272" r:id="rId14"/>
    <p:sldId id="277" r:id="rId15"/>
    <p:sldId id="276" r:id="rId16"/>
    <p:sldId id="265" r:id="rId17"/>
    <p:sldId id="279" r:id="rId1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DF85F391-4B32-4200-BCF4-7B5F7A324A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484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5377007C-148D-41DD-A30A-87021F3FD4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3460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3A3F89DA-4C92-4938-BD74-5534E1F4A41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4AAC6-F837-4ED3-87F5-D016E9DB3B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603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A670E-E37C-4BD8-8825-9CB5AC2821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78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274CB-D068-4466-A5CE-D55F370836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351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FC8CB-99CA-4298-B811-C525DE6B57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686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F82F1-3B01-4CB3-849B-DD44631504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84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72A5B-EFB0-4206-B70B-7BDD36A7CB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689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0C17C-B85D-426A-81C7-1FED32E90D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091BD-7CB2-4083-B6EE-4C732E5FCA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19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9593-EEDE-4764-87A3-C1A76EA9EE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760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30E4C-FAB7-4D4A-9177-608B4D8A8A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62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3FF81C6-3F2C-4767-976B-A5ACC0F2248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just/item-detail.cfm?item_id=5430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5536" y="2492896"/>
            <a:ext cx="8424936" cy="2448272"/>
          </a:xfrm>
        </p:spPr>
        <p:txBody>
          <a:bodyPr/>
          <a:lstStyle/>
          <a:p>
            <a:pPr algn="ctr"/>
            <a:r>
              <a:rPr lang="fr-BE" altLang="en-US" sz="3600" dirty="0" smtClean="0"/>
              <a:t>EU </a:t>
            </a:r>
            <a:r>
              <a:rPr lang="fr-BE" altLang="en-US" sz="3600" dirty="0" err="1" smtClean="0"/>
              <a:t>policy</a:t>
            </a:r>
            <a:r>
              <a:rPr lang="fr-BE" altLang="en-US" sz="3600" dirty="0" smtClean="0"/>
              <a:t> on </a:t>
            </a:r>
            <a:r>
              <a:rPr lang="fr-BE" altLang="en-US" sz="3600" dirty="0" err="1" smtClean="0"/>
              <a:t>combating</a:t>
            </a:r>
            <a:r>
              <a:rPr lang="fr-BE" altLang="en-US" sz="3600" dirty="0" smtClean="0"/>
              <a:t> </a:t>
            </a:r>
            <a:r>
              <a:rPr lang="fr-BE" altLang="en-US" sz="3600" dirty="0" err="1" smtClean="0"/>
              <a:t>hate</a:t>
            </a:r>
            <a:r>
              <a:rPr lang="fr-BE" altLang="en-US" sz="3600" dirty="0" smtClean="0"/>
              <a:t> speech online</a:t>
            </a:r>
            <a:endParaRPr lang="en-GB" alt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5076056" y="595363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</a:rPr>
              <a:t>Christel Mercadé</a:t>
            </a:r>
            <a:endParaRPr lang="en-GB" sz="1600" b="1" dirty="0" smtClean="0">
              <a:solidFill>
                <a:srgbClr val="FFC000"/>
              </a:solidFill>
            </a:endParaRPr>
          </a:p>
          <a:p>
            <a:r>
              <a:rPr lang="en-GB" sz="1600" b="1" dirty="0" smtClean="0">
                <a:solidFill>
                  <a:srgbClr val="FFC000"/>
                </a:solidFill>
              </a:rPr>
              <a:t>European Commission</a:t>
            </a:r>
            <a:endParaRPr lang="en-GB" sz="1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Hate speech online Dialogue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sz="2000" b="1" i="0" dirty="0" smtClean="0"/>
              <a:t>2</a:t>
            </a:r>
            <a:r>
              <a:rPr lang="en-US" altLang="en-US" sz="2000" b="1" i="0" baseline="30000" dirty="0" smtClean="0"/>
              <a:t>nd </a:t>
            </a:r>
            <a:r>
              <a:rPr lang="en-US" altLang="en-US" sz="2000" b="1" i="0" dirty="0" smtClean="0"/>
              <a:t>Monitoring exercise by CSOs: </a:t>
            </a:r>
            <a:r>
              <a:rPr lang="en-US" sz="1800" i="0" dirty="0" smtClean="0"/>
              <a:t>Feedback – Not part of the Code but monitoring gathered some data. </a:t>
            </a:r>
            <a:r>
              <a:rPr lang="en-US" sz="1800" b="0" i="0" dirty="0" smtClean="0"/>
              <a:t>While Facebook sends systematic feedback to users, practices differed considerably among IT companies - Quality of feedback is an area where further progress should be made.</a:t>
            </a:r>
            <a:endParaRPr lang="en-US" sz="2200" i="0" dirty="0" smtClean="0"/>
          </a:p>
          <a:p>
            <a:pPr marL="57150" indent="0" algn="just" fontAlgn="ctr">
              <a:buClr>
                <a:srgbClr val="2D5EC1"/>
              </a:buClr>
              <a:buNone/>
            </a:pPr>
            <a:r>
              <a:rPr lang="en-GB" sz="2000" b="1" dirty="0" smtClean="0"/>
              <a:t>Sept 2017 - EC Communication </a:t>
            </a:r>
            <a:r>
              <a:rPr lang="en-GB" sz="2000" b="1" dirty="0"/>
              <a:t>on Tackling Illegal Content </a:t>
            </a:r>
            <a:r>
              <a:rPr lang="en-GB" sz="2000" b="1" dirty="0" smtClean="0"/>
              <a:t>Online. </a:t>
            </a:r>
            <a:r>
              <a:rPr lang="en-US" sz="2000" i="0" dirty="0"/>
              <a:t>S</a:t>
            </a:r>
            <a:r>
              <a:rPr lang="en-US" sz="2000" i="0" dirty="0" smtClean="0"/>
              <a:t>et </a:t>
            </a:r>
            <a:r>
              <a:rPr lang="en-US" sz="2000" i="0" dirty="0"/>
              <a:t>of guidelines </a:t>
            </a:r>
            <a:r>
              <a:rPr lang="en-US" sz="2000" i="0" dirty="0" smtClean="0"/>
              <a:t>for </a:t>
            </a:r>
            <a:r>
              <a:rPr lang="en-US" sz="2000" i="0" dirty="0"/>
              <a:t>online platforms </a:t>
            </a:r>
            <a:r>
              <a:rPr lang="en-US" sz="2000" i="0" dirty="0" smtClean="0"/>
              <a:t>to: </a:t>
            </a:r>
          </a:p>
          <a:p>
            <a:pPr marL="400050" algn="just" fontAlgn="ctr">
              <a:buClr>
                <a:srgbClr val="2D5EC1"/>
              </a:buClr>
              <a:buFontTx/>
              <a:buChar char="-"/>
            </a:pPr>
            <a:r>
              <a:rPr lang="en-US" sz="2000" i="0" dirty="0" smtClean="0"/>
              <a:t>facilitate </a:t>
            </a:r>
            <a:r>
              <a:rPr lang="en-US" sz="2000" i="0" dirty="0"/>
              <a:t>and intensify the implementation of good practices for preventing, detecting, removing and disabling access to illegal </a:t>
            </a:r>
            <a:r>
              <a:rPr lang="en-US" sz="2000" i="0" dirty="0" smtClean="0"/>
              <a:t>content</a:t>
            </a:r>
          </a:p>
          <a:p>
            <a:pPr marL="400050" algn="just" fontAlgn="ctr">
              <a:buClr>
                <a:srgbClr val="2D5EC1"/>
              </a:buClr>
              <a:buFontTx/>
              <a:buChar char="-"/>
            </a:pPr>
            <a:r>
              <a:rPr lang="en-US" sz="2000" i="0" dirty="0" smtClean="0"/>
              <a:t>ensure </a:t>
            </a:r>
            <a:r>
              <a:rPr lang="en-US" sz="2000" i="0" dirty="0"/>
              <a:t>the </a:t>
            </a:r>
            <a:r>
              <a:rPr lang="en-US" sz="2000" b="1" i="0" dirty="0"/>
              <a:t>effective removal of illegal content, increased transparency and the protection of fundamental rights online</a:t>
            </a:r>
            <a:r>
              <a:rPr lang="en-US" sz="2000" i="0" dirty="0"/>
              <a:t>.</a:t>
            </a:r>
            <a:endParaRPr lang="en-US" altLang="en-US" sz="1600" i="0" dirty="0" smtClean="0"/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altLang="en-US" sz="2000" b="1" i="0" dirty="0" smtClean="0"/>
              <a:t> 	</a:t>
            </a:r>
            <a:endParaRPr lang="en-US" altLang="en-US" sz="2000" b="1" i="0" dirty="0"/>
          </a:p>
        </p:txBody>
      </p:sp>
    </p:spTree>
    <p:extLst>
      <p:ext uri="{BB962C8B-B14F-4D97-AF65-F5344CB8AC3E}">
        <p14:creationId xmlns:p14="http://schemas.microsoft.com/office/powerpoint/2010/main" val="221555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Hate speech online Dialogue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b="1" i="0" dirty="0" smtClean="0"/>
              <a:t>Next steps: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en-US" sz="2400" dirty="0" smtClean="0"/>
              <a:t>Expansion</a:t>
            </a:r>
            <a:r>
              <a:rPr lang="en-US" altLang="en-US" sz="2400" b="0" dirty="0" smtClean="0"/>
              <a:t> of the Code of Conduct to other IT Companies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en-US" sz="2400" i="0" dirty="0" smtClean="0"/>
              <a:t>Work on transparency </a:t>
            </a:r>
            <a:r>
              <a:rPr lang="en-US" altLang="en-US" sz="2400" b="0" i="0" dirty="0" smtClean="0"/>
              <a:t>– Implementation of the communication on illegal content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en-US" sz="2400" dirty="0" smtClean="0"/>
              <a:t>Check the implementation of the commitments of the Code</a:t>
            </a:r>
            <a:r>
              <a:rPr lang="en-US" altLang="en-US" sz="2400" b="0" dirty="0" smtClean="0"/>
              <a:t> – 3</a:t>
            </a:r>
            <a:r>
              <a:rPr lang="en-US" altLang="en-US" sz="2400" b="0" baseline="30000" dirty="0" smtClean="0"/>
              <a:t>rd</a:t>
            </a:r>
            <a:r>
              <a:rPr lang="en-US" altLang="en-US" sz="2400" b="0" dirty="0" smtClean="0"/>
              <a:t> monitoring exercise by the beginning 2018</a:t>
            </a:r>
            <a:endParaRPr lang="en-US" altLang="en-US" sz="2400" b="0" i="0" dirty="0" smtClean="0"/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altLang="en-US" sz="2000" b="1" i="0" dirty="0" smtClean="0"/>
              <a:t> 	</a:t>
            </a:r>
            <a:endParaRPr lang="en-US" altLang="en-US" sz="2000" b="1" i="0" dirty="0"/>
          </a:p>
        </p:txBody>
      </p:sp>
    </p:spTree>
    <p:extLst>
      <p:ext uri="{BB962C8B-B14F-4D97-AF65-F5344CB8AC3E}">
        <p14:creationId xmlns:p14="http://schemas.microsoft.com/office/powerpoint/2010/main" val="103658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actions on hate speech online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2D5EC1"/>
              </a:buClr>
              <a:buFont typeface="Arial" panose="020B0604020202020204" pitchFamily="34" charset="0"/>
              <a:buChar char="•"/>
            </a:pPr>
            <a:r>
              <a:rPr lang="en-US" b="1" i="0" dirty="0" smtClean="0"/>
              <a:t>Targeted EU Funding </a:t>
            </a:r>
            <a:r>
              <a:rPr lang="en-US" i="0" dirty="0" smtClean="0"/>
              <a:t>– 1.5 million Euros to prevent and combat hate speech online.</a:t>
            </a:r>
          </a:p>
          <a:p>
            <a:pPr algn="just">
              <a:buClr>
                <a:srgbClr val="2D5EC1"/>
              </a:buClr>
              <a:buFont typeface="Arial" panose="020B0604020202020204" pitchFamily="34" charset="0"/>
              <a:buChar char="•"/>
            </a:pPr>
            <a:endParaRPr lang="en-US" i="0" dirty="0" smtClean="0"/>
          </a:p>
          <a:p>
            <a:pPr algn="just">
              <a:buClr>
                <a:srgbClr val="2D5EC1"/>
              </a:buClr>
              <a:buFont typeface="Arial" panose="020B0604020202020204" pitchFamily="34" charset="0"/>
              <a:buChar char="•"/>
            </a:pPr>
            <a:r>
              <a:rPr lang="en-US" b="1" i="0" dirty="0" smtClean="0"/>
              <a:t>Support EU or national initiatives on counter-narratives</a:t>
            </a:r>
            <a:r>
              <a:rPr lang="en-US" i="0" dirty="0" smtClean="0"/>
              <a:t> – April 2017 Conference with EU Maltese presidency </a:t>
            </a:r>
            <a:r>
              <a:rPr lang="en-US" i="0" dirty="0"/>
              <a:t>on "</a:t>
            </a:r>
            <a:r>
              <a:rPr lang="en-US" dirty="0"/>
              <a:t>Counter-narratives: how to support civil society in delivering effective positive narratives against hate speech online</a:t>
            </a:r>
            <a:r>
              <a:rPr lang="en-US" i="0" dirty="0"/>
              <a:t>"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3472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Other actions to combat hate speech and hate crime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endParaRPr lang="en-US" altLang="en-US" sz="2000" b="1" i="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en-US" sz="2000" b="1" i="0" dirty="0" smtClean="0"/>
              <a:t>Enforcement </a:t>
            </a:r>
            <a:r>
              <a:rPr lang="en-US" altLang="en-US" sz="2000" b="1" i="0" dirty="0"/>
              <a:t>of the Framework Decision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en-US" sz="2000" b="1" i="0" dirty="0"/>
              <a:t>High Level Group on combatting racism and Xenophobia and other forms of intolerance: </a:t>
            </a:r>
            <a:r>
              <a:rPr lang="en-US" altLang="en-US" sz="2000" i="0" dirty="0" smtClean="0"/>
              <a:t>Member States, International </a:t>
            </a:r>
            <a:r>
              <a:rPr lang="en-US" altLang="en-US" sz="2000" i="0" dirty="0" err="1" smtClean="0"/>
              <a:t>organisations</a:t>
            </a:r>
            <a:r>
              <a:rPr lang="en-US" altLang="en-US" sz="2000" i="0" dirty="0" smtClean="0"/>
              <a:t>, key CSOs and FRA to better </a:t>
            </a:r>
            <a:r>
              <a:rPr lang="en-US" altLang="en-US" sz="2000" i="0" dirty="0"/>
              <a:t>implement EU legislation through enhance cooperation between actors and promote best practices - training of national authorities to better investigate and prosecute hate crime; protection of victims, etc.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en-US" sz="2000" b="1" i="0" dirty="0"/>
              <a:t>Targeted EU </a:t>
            </a:r>
            <a:r>
              <a:rPr lang="en-US" altLang="en-US" sz="2000" b="1" i="0" dirty="0" smtClean="0"/>
              <a:t>FUNDING: </a:t>
            </a:r>
            <a:r>
              <a:rPr lang="en-US" altLang="en-US" sz="2000" i="0" dirty="0"/>
              <a:t>No data collection by EC – Aim: projects helping to implement Code of Conduct.</a:t>
            </a:r>
            <a:r>
              <a:rPr lang="en-US" altLang="en-US" sz="2000" b="1" i="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</a:pPr>
            <a:endParaRPr lang="en-US" altLang="en-US" b="1" i="0" dirty="0"/>
          </a:p>
        </p:txBody>
      </p:sp>
    </p:spTree>
    <p:extLst>
      <p:ext uri="{BB962C8B-B14F-4D97-AF65-F5344CB8AC3E}">
        <p14:creationId xmlns:p14="http://schemas.microsoft.com/office/powerpoint/2010/main" val="99868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b="1" i="0" dirty="0" smtClean="0"/>
              <a:t>Thank you</a:t>
            </a:r>
            <a:endParaRPr lang="en-GB" b="1" i="0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ec.europa.eu/newsroom/just/item-detail.cfm?item_id=54300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Tools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i="0" dirty="0" smtClean="0"/>
              <a:t>The EU has in place: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en-US" b="1" i="0" dirty="0" smtClean="0"/>
              <a:t>EU legislation</a:t>
            </a:r>
            <a:r>
              <a:rPr lang="en-US" altLang="en-US" i="0" dirty="0" smtClean="0"/>
              <a:t>: Framework Decision 2008/913/JHA combatting certain forms and expressions of racism and xenophobia by means of criminal law – In line and full respect of the ECtHR caselaw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en-US" b="1" i="0" dirty="0" smtClean="0"/>
              <a:t>EU </a:t>
            </a:r>
            <a:r>
              <a:rPr lang="en-US" altLang="en-US" b="1" i="0" dirty="0"/>
              <a:t>policy </a:t>
            </a:r>
            <a:r>
              <a:rPr lang="en-US" altLang="en-US" i="0" dirty="0"/>
              <a:t>to help national authorities to effectively implement EU legislation combatting racism and xenophobia.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EU Policy current activities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i="0" dirty="0" smtClean="0"/>
              <a:t>Annual Colloquium of Fundamental Rights</a:t>
            </a:r>
            <a:endParaRPr lang="en-US" altLang="en-US" i="0" dirty="0"/>
          </a:p>
          <a:p>
            <a:pPr algn="just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i="0" dirty="0" smtClean="0"/>
              <a:t>Dialogue on Hate </a:t>
            </a:r>
            <a:r>
              <a:rPr lang="en-US" altLang="en-US" i="0" dirty="0"/>
              <a:t>speech </a:t>
            </a:r>
            <a:r>
              <a:rPr lang="en-US" altLang="en-US" i="0" dirty="0" smtClean="0"/>
              <a:t>online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i="0" dirty="0" smtClean="0"/>
              <a:t>Other actions</a:t>
            </a:r>
            <a:endParaRPr lang="en-US" altLang="en-US" i="0" dirty="0"/>
          </a:p>
        </p:txBody>
      </p:sp>
    </p:spTree>
    <p:extLst>
      <p:ext uri="{BB962C8B-B14F-4D97-AF65-F5344CB8AC3E}">
        <p14:creationId xmlns:p14="http://schemas.microsoft.com/office/powerpoint/2010/main" val="32074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EU Policy current activities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b="1" i="0" dirty="0"/>
              <a:t>2015 Annual Colloquium on Fundamental Rights</a:t>
            </a:r>
            <a:r>
              <a:rPr lang="en-US" altLang="en-US" i="0" dirty="0"/>
              <a:t>: </a:t>
            </a:r>
            <a:r>
              <a:rPr lang="en-GB" altLang="en-US" dirty="0"/>
              <a:t>"Tolerance and respect: preventing and combating </a:t>
            </a:r>
            <a:r>
              <a:rPr lang="en-GB" altLang="en-US" dirty="0" err="1"/>
              <a:t>antisemitic</a:t>
            </a:r>
            <a:r>
              <a:rPr lang="en-GB" altLang="en-US" dirty="0"/>
              <a:t> and anti-Muslim hatred in Europe" </a:t>
            </a:r>
            <a:r>
              <a:rPr lang="en-GB" altLang="en-US" i="0" dirty="0"/>
              <a:t>	    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GB" altLang="en-US" sz="2000" b="1" i="0" dirty="0"/>
              <a:t>Conclusions </a:t>
            </a:r>
            <a:r>
              <a:rPr lang="en-GB" altLang="en-US" sz="2000" b="1" i="0" u="sng" dirty="0"/>
              <a:t>set up the main policy priorities</a:t>
            </a:r>
            <a:r>
              <a:rPr lang="en-GB" altLang="en-US" sz="2000" b="1" i="0" dirty="0"/>
              <a:t>:</a:t>
            </a:r>
            <a:endParaRPr lang="en-GB" altLang="en-US" i="0" dirty="0"/>
          </a:p>
          <a:p>
            <a:pPr marL="622300" lvl="2" indent="-2667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/>
              <a:t>Fight hate speech by working with IT companies, civil society and the media;</a:t>
            </a:r>
          </a:p>
          <a:p>
            <a:pPr marL="622300" lvl="2" indent="-2667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altLang="en-US" sz="2000" dirty="0"/>
              <a:t>Ensure implementation of hate crime laws and improve recording and data collection of hate crime incidents;</a:t>
            </a:r>
          </a:p>
        </p:txBody>
      </p:sp>
    </p:spTree>
    <p:extLst>
      <p:ext uri="{BB962C8B-B14F-4D97-AF65-F5344CB8AC3E}">
        <p14:creationId xmlns:p14="http://schemas.microsoft.com/office/powerpoint/2010/main" val="3839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Hate speech online Dialogue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i="0" dirty="0" smtClean="0"/>
              <a:t>May 2016: </a:t>
            </a:r>
            <a:r>
              <a:rPr lang="en-US" altLang="en-US" sz="2000" b="1" dirty="0" smtClean="0"/>
              <a:t>Code of Conduct on countering illegal hate speech online</a:t>
            </a:r>
            <a:r>
              <a:rPr lang="en-US" altLang="en-US" sz="2000" b="1" i="0" dirty="0" smtClean="0"/>
              <a:t> with Facebook, Twitter, YouTube, Microsoft. </a:t>
            </a:r>
            <a:r>
              <a:rPr lang="en-US" altLang="en-US" sz="2000" i="0" dirty="0" smtClean="0"/>
              <a:t>Main elements: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Focus only on </a:t>
            </a:r>
            <a:r>
              <a:rPr lang="en-US" altLang="en-US" dirty="0" smtClean="0"/>
              <a:t>Illegal hate speech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dirty="0" smtClean="0"/>
              <a:t>Assess in 24h </a:t>
            </a:r>
            <a:r>
              <a:rPr lang="en-US" altLang="en-US" b="0" dirty="0" smtClean="0"/>
              <a:t>majority of notifications according to national law transposing EU law on hate speech and remove if needed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Ensure enough resources and </a:t>
            </a:r>
            <a:r>
              <a:rPr lang="en-US" altLang="en-US" dirty="0" smtClean="0"/>
              <a:t>network of trusted flaggers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Enhance </a:t>
            </a:r>
            <a:r>
              <a:rPr lang="en-US" altLang="en-US" dirty="0" smtClean="0"/>
              <a:t>cooperation with national authorities and CSO </a:t>
            </a:r>
            <a:r>
              <a:rPr lang="en-US" altLang="en-US" b="0" dirty="0" smtClean="0"/>
              <a:t>– support of counter/narratives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en-US" altLang="en-US" sz="1600" b="1" i="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endParaRPr lang="en-US" altLang="en-US" sz="1600" b="1" i="0" dirty="0" smtClean="0"/>
          </a:p>
        </p:txBody>
      </p:sp>
    </p:spTree>
    <p:extLst>
      <p:ext uri="{BB962C8B-B14F-4D97-AF65-F5344CB8AC3E}">
        <p14:creationId xmlns:p14="http://schemas.microsoft.com/office/powerpoint/2010/main" val="31022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72118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29000"/>
            <a:ext cx="4690136" cy="228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3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70727"/>
            <a:ext cx="8353647" cy="4390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91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Hate speech online Dialogue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i="0" dirty="0" smtClean="0"/>
              <a:t>To</a:t>
            </a:r>
            <a:r>
              <a:rPr lang="en-US" altLang="en-US" sz="2000" b="1" i="0" dirty="0" smtClean="0"/>
              <a:t> evaluate the implementation </a:t>
            </a:r>
            <a:r>
              <a:rPr lang="en-US" altLang="en-US" sz="2000" i="0" dirty="0" smtClean="0"/>
              <a:t>of the Code of Conduct on countering illegal hate speech online: 2 monitoring exercises recording data.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Fall 2016 </a:t>
            </a:r>
            <a:r>
              <a:rPr lang="en-US" altLang="en-US" sz="2000" b="1" i="0" dirty="0" smtClean="0"/>
              <a:t>1</a:t>
            </a:r>
            <a:r>
              <a:rPr lang="en-US" altLang="en-US" sz="2000" b="1" i="0" baseline="30000" dirty="0" smtClean="0"/>
              <a:t>st</a:t>
            </a:r>
            <a:r>
              <a:rPr lang="en-US" altLang="en-US" sz="2000" b="1" i="0" dirty="0" smtClean="0"/>
              <a:t> Monitoring exercise by CSOs </a:t>
            </a:r>
            <a:r>
              <a:rPr lang="en-US" altLang="en-US" sz="2000" i="0" dirty="0" smtClean="0"/>
              <a:t>to establish the degree of implementation of the Code of Conduct</a:t>
            </a:r>
          </a:p>
          <a:p>
            <a:pPr lvl="1" algn="just" fontAlgn="ctr">
              <a:buClr>
                <a:srgbClr val="2D5EC1"/>
              </a:buClr>
              <a:buFont typeface="Arial" panose="020B0604020202020204" pitchFamily="34" charset="0"/>
              <a:buChar char="•"/>
            </a:pPr>
            <a:r>
              <a:rPr lang="en-US" altLang="en-US" b="0" dirty="0"/>
              <a:t>12 </a:t>
            </a:r>
            <a:r>
              <a:rPr lang="en-US" altLang="en-US" b="0" dirty="0" err="1"/>
              <a:t>organisations</a:t>
            </a:r>
            <a:r>
              <a:rPr lang="en-US" altLang="en-US" b="0" dirty="0"/>
              <a:t> and 2 EU member States</a:t>
            </a:r>
          </a:p>
          <a:p>
            <a:pPr lvl="1" algn="just" fontAlgn="ctr">
              <a:buClr>
                <a:srgbClr val="2D5EC1"/>
              </a:buClr>
              <a:buFont typeface="Arial" panose="020B0604020202020204" pitchFamily="34" charset="0"/>
              <a:buChar char="•"/>
            </a:pPr>
            <a:r>
              <a:rPr lang="en-US" altLang="en-US" b="0" dirty="0"/>
              <a:t>Progress achieved but not yet fully compliant with commitments of the Code – Around 40% of notifications in 24h, rate of removal of 28%</a:t>
            </a:r>
          </a:p>
          <a:p>
            <a:pPr lvl="1" algn="just" fontAlgn="ctr">
              <a:buClr>
                <a:srgbClr val="2D5EC1"/>
              </a:buClr>
              <a:buFont typeface="Arial" panose="020B0604020202020204" pitchFamily="34" charset="0"/>
              <a:buChar char="•"/>
            </a:pPr>
            <a:r>
              <a:rPr lang="en-US" altLang="en-US" b="0" dirty="0"/>
              <a:t>Differences of treatment whether a notification is made as a normal user or as a trusted flagger.</a:t>
            </a:r>
          </a:p>
        </p:txBody>
      </p:sp>
    </p:spTree>
    <p:extLst>
      <p:ext uri="{BB962C8B-B14F-4D97-AF65-F5344CB8AC3E}">
        <p14:creationId xmlns:p14="http://schemas.microsoft.com/office/powerpoint/2010/main" val="24894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Hate speech online Dialogue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Spring 2017</a:t>
            </a:r>
            <a:r>
              <a:rPr lang="en-US" altLang="en-US" sz="2000" b="1" i="0" dirty="0" smtClean="0"/>
              <a:t> 2</a:t>
            </a:r>
            <a:r>
              <a:rPr lang="en-US" altLang="en-US" sz="2000" b="1" i="0" baseline="30000" dirty="0" smtClean="0"/>
              <a:t>nd </a:t>
            </a:r>
            <a:r>
              <a:rPr lang="en-US" altLang="en-US" sz="2000" b="1" i="0" dirty="0" smtClean="0"/>
              <a:t>Monitoring exercise by CSOs</a:t>
            </a:r>
          </a:p>
          <a:p>
            <a:pPr lvl="1" algn="just" fontAlgn="ctr">
              <a:buClr>
                <a:srgbClr val="2D5EC1"/>
              </a:buClr>
            </a:pPr>
            <a:r>
              <a:rPr lang="en-US" b="0" dirty="0" smtClean="0"/>
              <a:t>31 </a:t>
            </a:r>
            <a:r>
              <a:rPr lang="en-US" b="0" dirty="0" err="1" smtClean="0"/>
              <a:t>organisations</a:t>
            </a:r>
            <a:r>
              <a:rPr lang="en-US" b="0" dirty="0" smtClean="0"/>
              <a:t> and 3 public bodies</a:t>
            </a:r>
          </a:p>
          <a:p>
            <a:pPr lvl="1" algn="just" fontAlgn="ctr">
              <a:buClr>
                <a:srgbClr val="2D5EC1"/>
              </a:buClr>
            </a:pPr>
            <a:r>
              <a:rPr lang="en-US" b="0" dirty="0" smtClean="0"/>
              <a:t>I</a:t>
            </a:r>
            <a:r>
              <a:rPr lang="en-US" b="0" i="0" dirty="0" smtClean="0"/>
              <a:t>n </a:t>
            </a:r>
            <a:r>
              <a:rPr lang="en-US" b="0" i="0" dirty="0"/>
              <a:t>59% of the cases, </a:t>
            </a:r>
            <a:r>
              <a:rPr lang="en-US" b="0" i="0" dirty="0" smtClean="0"/>
              <a:t>IT </a:t>
            </a:r>
            <a:r>
              <a:rPr lang="en-US" b="0" i="0" dirty="0"/>
              <a:t>companies </a:t>
            </a:r>
            <a:r>
              <a:rPr lang="en-US" b="0" i="0" dirty="0" smtClean="0"/>
              <a:t>removed </a:t>
            </a:r>
            <a:r>
              <a:rPr lang="en-US" b="0" i="0" dirty="0"/>
              <a:t>the </a:t>
            </a:r>
            <a:r>
              <a:rPr lang="en-US" b="0" i="0" dirty="0" smtClean="0"/>
              <a:t>content - </a:t>
            </a:r>
            <a:r>
              <a:rPr lang="en-US" i="0" dirty="0" smtClean="0"/>
              <a:t>twice </a:t>
            </a:r>
            <a:r>
              <a:rPr lang="en-US" i="0" dirty="0"/>
              <a:t>the level </a:t>
            </a:r>
            <a:r>
              <a:rPr lang="en-US" b="0" i="0" dirty="0"/>
              <a:t>of 28% that was recorded </a:t>
            </a:r>
            <a:r>
              <a:rPr lang="en-US" b="0" dirty="0" smtClean="0"/>
              <a:t>6 months earlier</a:t>
            </a:r>
            <a:r>
              <a:rPr lang="en-US" b="0" i="0" dirty="0" smtClean="0"/>
              <a:t>.</a:t>
            </a:r>
            <a:endParaRPr lang="en-US" b="0" i="0" dirty="0"/>
          </a:p>
          <a:p>
            <a:pPr lvl="1" algn="just" fontAlgn="ctr">
              <a:buClr>
                <a:srgbClr val="2D5EC1"/>
              </a:buClr>
            </a:pPr>
            <a:r>
              <a:rPr lang="en-US" b="0" dirty="0"/>
              <a:t>N</a:t>
            </a:r>
            <a:r>
              <a:rPr lang="en-US" b="0" i="0" dirty="0" smtClean="0"/>
              <a:t>otifications </a:t>
            </a:r>
            <a:r>
              <a:rPr lang="en-US" b="0" i="0" dirty="0"/>
              <a:t>reviewed within 24 hours </a:t>
            </a:r>
            <a:r>
              <a:rPr lang="en-US" i="0" dirty="0"/>
              <a:t>improved from 40% to 51% </a:t>
            </a:r>
            <a:r>
              <a:rPr lang="en-US" b="0" i="0" dirty="0"/>
              <a:t>in the same six months period. </a:t>
            </a:r>
          </a:p>
          <a:p>
            <a:pPr lvl="1" algn="just" fontAlgn="ctr">
              <a:buClr>
                <a:srgbClr val="2D5EC1"/>
              </a:buClr>
            </a:pPr>
            <a:r>
              <a:rPr lang="en-US" i="0" dirty="0" smtClean="0"/>
              <a:t>IT </a:t>
            </a:r>
            <a:r>
              <a:rPr lang="en-US" i="0" dirty="0"/>
              <a:t>companies </a:t>
            </a:r>
            <a:r>
              <a:rPr lang="en-US" i="0" dirty="0" smtClean="0"/>
              <a:t>better treat </a:t>
            </a:r>
            <a:r>
              <a:rPr lang="en-US" i="0" dirty="0"/>
              <a:t>notifications coming from citizens </a:t>
            </a:r>
            <a:r>
              <a:rPr lang="en-US" b="0" i="0" dirty="0"/>
              <a:t>in the same way as those coming from </a:t>
            </a:r>
            <a:r>
              <a:rPr lang="en-US" b="0" i="0" dirty="0" smtClean="0"/>
              <a:t>trusted </a:t>
            </a:r>
            <a:r>
              <a:rPr lang="en-US" b="0" i="0" dirty="0"/>
              <a:t>reporters channels. Still, some differences persist </a:t>
            </a:r>
            <a:r>
              <a:rPr lang="en-US" b="0" i="0" dirty="0" smtClean="0"/>
              <a:t>-overall </a:t>
            </a:r>
            <a:r>
              <a:rPr lang="en-US" b="0" i="0" dirty="0"/>
              <a:t>removal rates remain lower when a notification </a:t>
            </a:r>
            <a:r>
              <a:rPr lang="en-US" b="0" i="0" dirty="0" smtClean="0"/>
              <a:t>are made by normal citizens.</a:t>
            </a:r>
          </a:p>
          <a:p>
            <a:pPr lvl="1" algn="just" fontAlgn="ctr">
              <a:buClr>
                <a:srgbClr val="2D5EC1"/>
              </a:buClr>
            </a:pPr>
            <a:r>
              <a:rPr lang="en-US" b="0" dirty="0" smtClean="0"/>
              <a:t>Network of trusted partners reinforced.</a:t>
            </a:r>
            <a:endParaRPr lang="en-US" b="0" i="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en-US" altLang="en-US" sz="1600" b="1" i="0" dirty="0" smtClean="0"/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altLang="en-US" sz="2000" b="1" i="0" dirty="0" smtClean="0"/>
              <a:t> 	</a:t>
            </a:r>
            <a:endParaRPr lang="en-US" altLang="en-US" sz="2000" b="1" i="0" dirty="0"/>
          </a:p>
        </p:txBody>
      </p:sp>
    </p:spTree>
    <p:extLst>
      <p:ext uri="{BB962C8B-B14F-4D97-AF65-F5344CB8AC3E}">
        <p14:creationId xmlns:p14="http://schemas.microsoft.com/office/powerpoint/2010/main" val="16018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A4963-1132-4499-BF3E-588C7E869707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5F3D0D-E51E-4300-B37D-202844C0AB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2CD2D0-F17F-4010-A5CD-3B1E25AFB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203</TotalTime>
  <Words>690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Verdana</vt:lpstr>
      <vt:lpstr>Wingdings</vt:lpstr>
      <vt:lpstr>Blank</vt:lpstr>
      <vt:lpstr>EU policy on combating hate speech online</vt:lpstr>
      <vt:lpstr>Tools</vt:lpstr>
      <vt:lpstr>EU Policy current activities</vt:lpstr>
      <vt:lpstr>EU Policy current activities</vt:lpstr>
      <vt:lpstr>Hate speech online Dialogue</vt:lpstr>
      <vt:lpstr>PowerPoint Presentation</vt:lpstr>
      <vt:lpstr>PowerPoint Presentation</vt:lpstr>
      <vt:lpstr>Hate speech online Dialogue</vt:lpstr>
      <vt:lpstr>Hate speech online Dialogue</vt:lpstr>
      <vt:lpstr>Hate speech online Dialogue</vt:lpstr>
      <vt:lpstr>Hate speech online Dialogue</vt:lpstr>
      <vt:lpstr>Other actions on hate speech online</vt:lpstr>
      <vt:lpstr>Other actions to combat hate speech and hate crime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policy objectives on combatting racism and xenophobia and other forms of intolerance</dc:title>
  <dc:creator>MERCADE PIQUERAS Christel (JUST)</dc:creator>
  <cp:lastModifiedBy>Sarah Willig</cp:lastModifiedBy>
  <cp:revision>29</cp:revision>
  <dcterms:created xsi:type="dcterms:W3CDTF">2017-02-21T17:05:06Z</dcterms:created>
  <dcterms:modified xsi:type="dcterms:W3CDTF">2018-06-10T21:21:57Z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