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tags/tag8.xml" ContentType="application/vnd.openxmlformats-officedocument.presentationml.tags+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tags/tag5.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tags/tag9.xml" ContentType="application/vnd.openxmlformats-officedocument.presentationml.tags+xml"/>
  <Override PartName="/ppt/tags/tag10.xml" ContentType="application/vnd.openxmlformats-officedocument.presentationml.tags+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ags/tag7.xml" ContentType="application/vnd.openxmlformats-officedocument.presentationml.tags+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2" r:id="rId4"/>
  </p:sldMasterIdLst>
  <p:notesMasterIdLst>
    <p:notesMasterId r:id="rId16"/>
  </p:notesMasterIdLst>
  <p:handoutMasterIdLst>
    <p:handoutMasterId r:id="rId17"/>
  </p:handoutMasterIdLst>
  <p:sldIdLst>
    <p:sldId id="272" r:id="rId5"/>
    <p:sldId id="276" r:id="rId6"/>
    <p:sldId id="277" r:id="rId7"/>
    <p:sldId id="278" r:id="rId8"/>
    <p:sldId id="274" r:id="rId9"/>
    <p:sldId id="275" r:id="rId10"/>
    <p:sldId id="280" r:id="rId11"/>
    <p:sldId id="281" r:id="rId12"/>
    <p:sldId id="271" r:id="rId13"/>
    <p:sldId id="273" r:id="rId14"/>
    <p:sldId id="279" r:id="rId15"/>
  </p:sldIdLst>
  <p:sldSz cx="9144000" cy="6858000" type="screen4x3"/>
  <p:notesSz cx="6858000" cy="9144000"/>
  <p:custDataLst>
    <p:tags r:id="rId1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82034"/>
    <a:srgbClr val="663300"/>
    <a:srgbClr val="996600"/>
    <a:srgbClr val="993300"/>
    <a:srgbClr val="582C00"/>
    <a:srgbClr val="FFFFFF"/>
    <a:srgbClr val="DDDDDD"/>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7DF18680-E054-41AD-8BC1-D1AEF772440D}">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90" autoAdjust="0"/>
    <p:restoredTop sz="94660"/>
  </p:normalViewPr>
  <p:slideViewPr>
    <p:cSldViewPr showGuides="1">
      <p:cViewPr varScale="1">
        <p:scale>
          <a:sx n="106" d="100"/>
          <a:sy n="106" d="100"/>
        </p:scale>
        <p:origin x="-1368" y="198"/>
      </p:cViewPr>
      <p:guideLst>
        <p:guide orient="horz" pos="2160"/>
        <p:guide orient="horz" pos="935"/>
        <p:guide orient="horz" pos="4065"/>
        <p:guide orient="horz" pos="709"/>
        <p:guide orient="horz" pos="164"/>
        <p:guide orient="horz" pos="4319"/>
        <p:guide pos="249"/>
        <p:guide pos="5148"/>
        <p:guide pos="5647"/>
      </p:guideLst>
    </p:cSldViewPr>
  </p:slideViewPr>
  <p:notesTextViewPr>
    <p:cViewPr>
      <p:scale>
        <a:sx n="1" d="1"/>
        <a:sy n="1" d="1"/>
      </p:scale>
      <p:origin x="0" y="0"/>
    </p:cViewPr>
  </p:notesTextViewPr>
  <p:notesViewPr>
    <p:cSldViewPr showGuides="1">
      <p:cViewPr varScale="1">
        <p:scale>
          <a:sx n="97" d="100"/>
          <a:sy n="97" d="100"/>
        </p:scale>
        <p:origin x="-606"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CH">
              <a:latin typeface="Arial" pitchFamily="34" charset="0"/>
              <a:cs typeface="Arial" pitchFamily="34" charset="0"/>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09B1290-10CB-4584-8C3A-A83C100EDA35}" type="datetimeFigureOut">
              <a:rPr lang="de-CH" smtClean="0">
                <a:latin typeface="Arial" pitchFamily="34" charset="0"/>
                <a:cs typeface="Arial" pitchFamily="34" charset="0"/>
              </a:rPr>
              <a:pPr/>
              <a:t>27.08.2018</a:t>
            </a:fld>
            <a:endParaRPr lang="de-CH">
              <a:latin typeface="Arial" pitchFamily="34" charset="0"/>
              <a:cs typeface="Arial" pitchFamily="34" charset="0"/>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CH">
              <a:latin typeface="Arial" pitchFamily="34" charset="0"/>
              <a:cs typeface="Arial" pitchFamily="34" charset="0"/>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ACF764F-90DE-48EB-A5FF-8306450FB4BB}" type="slidenum">
              <a:rPr lang="de-CH" smtClean="0">
                <a:latin typeface="Arial" pitchFamily="34" charset="0"/>
                <a:cs typeface="Arial" pitchFamily="34" charset="0"/>
              </a:rPr>
              <a:pPr/>
              <a:t>‹N°›</a:t>
            </a:fld>
            <a:endParaRPr lang="de-CH">
              <a:latin typeface="Arial" pitchFamily="34" charset="0"/>
              <a:cs typeface="Arial" pitchFamily="34" charset="0"/>
            </a:endParaRPr>
          </a:p>
        </p:txBody>
      </p:sp>
    </p:spTree>
    <p:extLst>
      <p:ext uri="{BB962C8B-B14F-4D97-AF65-F5344CB8AC3E}">
        <p14:creationId xmlns="" xmlns:p14="http://schemas.microsoft.com/office/powerpoint/2010/main" val="4676497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cs typeface="Arial" pitchFamily="34" charset="0"/>
              </a:defRPr>
            </a:lvl1pPr>
          </a:lstStyle>
          <a:p>
            <a:endParaRPr lang="de-CH"/>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cs typeface="Arial" pitchFamily="34" charset="0"/>
              </a:defRPr>
            </a:lvl1pPr>
          </a:lstStyle>
          <a:p>
            <a:fld id="{DA70826E-A32E-4F2A-B908-7CDB6D37E396}" type="datetimeFigureOut">
              <a:rPr lang="de-CH" smtClean="0"/>
              <a:pPr/>
              <a:t>27.08.2018</a:t>
            </a:fld>
            <a:endParaRPr lang="de-CH"/>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CH"/>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CH" smtClean="0"/>
              <a:t>Click to edit Master text styles</a:t>
            </a:r>
          </a:p>
          <a:p>
            <a:pPr lvl="1"/>
            <a:r>
              <a:rPr lang="de-CH" smtClean="0"/>
              <a:t>Second level</a:t>
            </a:r>
          </a:p>
          <a:p>
            <a:pPr lvl="2"/>
            <a:r>
              <a:rPr lang="de-CH" smtClean="0"/>
              <a:t>Third level</a:t>
            </a:r>
          </a:p>
          <a:p>
            <a:pPr lvl="3"/>
            <a:r>
              <a:rPr lang="de-CH" smtClean="0"/>
              <a:t>Fourth level</a:t>
            </a:r>
          </a:p>
          <a:p>
            <a:pPr lvl="4"/>
            <a:r>
              <a:rPr lang="de-CH" smtClean="0"/>
              <a:t>Fifth level</a:t>
            </a:r>
            <a:endParaRPr lang="de-CH"/>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cs typeface="Arial" pitchFamily="34" charset="0"/>
              </a:defRPr>
            </a:lvl1pPr>
          </a:lstStyle>
          <a:p>
            <a:endParaRPr lang="de-CH"/>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cs typeface="Arial" pitchFamily="34" charset="0"/>
              </a:defRPr>
            </a:lvl1pPr>
          </a:lstStyle>
          <a:p>
            <a:fld id="{8829F978-886A-4665-A559-84E40B1881C8}" type="slidenum">
              <a:rPr lang="de-CH" smtClean="0"/>
              <a:pPr/>
              <a:t>‹N°›</a:t>
            </a:fld>
            <a:endParaRPr lang="de-CH"/>
          </a:p>
        </p:txBody>
      </p:sp>
    </p:spTree>
    <p:extLst>
      <p:ext uri="{BB962C8B-B14F-4D97-AF65-F5344CB8AC3E}">
        <p14:creationId xmlns="" xmlns:p14="http://schemas.microsoft.com/office/powerpoint/2010/main" val="30843353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Arial" pitchFamily="34" charset="0"/>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H" dirty="0"/>
          </a:p>
        </p:txBody>
      </p:sp>
      <p:sp>
        <p:nvSpPr>
          <p:cNvPr id="4" name="Espace réservé du numéro de diapositive 3"/>
          <p:cNvSpPr>
            <a:spLocks noGrp="1"/>
          </p:cNvSpPr>
          <p:nvPr>
            <p:ph type="sldNum" sz="quarter" idx="10"/>
          </p:nvPr>
        </p:nvSpPr>
        <p:spPr/>
        <p:txBody>
          <a:bodyPr/>
          <a:lstStyle/>
          <a:p>
            <a:fld id="{8829F978-886A-4665-A559-84E40B1881C8}" type="slidenum">
              <a:rPr lang="de-CH" smtClean="0"/>
              <a:pPr/>
              <a:t>4</a:t>
            </a:fld>
            <a:endParaRPr lang="de-CH"/>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H" dirty="0"/>
          </a:p>
        </p:txBody>
      </p:sp>
      <p:sp>
        <p:nvSpPr>
          <p:cNvPr id="4" name="Espace réservé du numéro de diapositive 3"/>
          <p:cNvSpPr>
            <a:spLocks noGrp="1"/>
          </p:cNvSpPr>
          <p:nvPr>
            <p:ph type="sldNum" sz="quarter" idx="10"/>
          </p:nvPr>
        </p:nvSpPr>
        <p:spPr/>
        <p:txBody>
          <a:bodyPr/>
          <a:lstStyle/>
          <a:p>
            <a:fld id="{8829F978-886A-4665-A559-84E40B1881C8}" type="slidenum">
              <a:rPr lang="de-CH" smtClean="0"/>
              <a:pPr/>
              <a:t>6</a:t>
            </a:fld>
            <a:endParaRPr lang="de-CH"/>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5.xml"/><Relationship Id="rId4" Type="http://schemas.openxmlformats.org/officeDocument/2006/relationships/hyperlink" Target="http://www.cipina.org/" TargetMode="Externa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5" Type="http://schemas.openxmlformats.org/officeDocument/2006/relationships/slideMaster" Target="../slideMasters/slideMaster1.xml"/><Relationship Id="rId4" Type="http://schemas.openxmlformats.org/officeDocument/2006/relationships/tags" Target="../tags/tag9.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reserve="1">
  <p:cSld name="Diapositive de titre">
    <p:spTree>
      <p:nvGrpSpPr>
        <p:cNvPr id="1" name=""/>
        <p:cNvGrpSpPr/>
        <p:nvPr/>
      </p:nvGrpSpPr>
      <p:grpSpPr>
        <a:xfrm>
          <a:off x="0" y="0"/>
          <a:ext cx="0" cy="0"/>
          <a:chOff x="0" y="0"/>
          <a:chExt cx="0" cy="0"/>
        </a:xfrm>
      </p:grpSpPr>
      <p:pic>
        <p:nvPicPr>
          <p:cNvPr id="7" name="BackgroundImg" descr="Neue_Titelbilder_00"/>
          <p:cNvPicPr>
            <a:picLocks noChangeAspect="1" noChangeArrowheads="1"/>
          </p:cNvPicPr>
          <p:nvPr>
            <p:custDataLst>
              <p:tags r:id="rId1"/>
            </p:custDataLst>
          </p:nvPr>
        </p:nvPicPr>
        <p:blipFill>
          <a:blip r:embed="rId4" cstate="print">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8" name="L_Swisslife" descr="Logo2012_Swisslife_color"/>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870825" y="295275"/>
            <a:ext cx="1079500" cy="7556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6" name="AssetManagers" descr="Y:\SwissLife\Examples\image3.png" hidden="1"/>
          <p:cNvPicPr>
            <a:picLocks noChangeArrowheads="1"/>
          </p:cNvPicPr>
          <p:nvPr>
            <p:custDataLst>
              <p:tags r:id="rId2"/>
            </p:custDataLst>
          </p:nvPr>
        </p:nvPicPr>
        <p:blipFill>
          <a:blip r:embed="rId6" cstate="print">
            <a:extLst>
              <a:ext uri="{28A0092B-C50C-407E-A947-70E740481C1C}">
                <a14:useLocalDpi xmlns="" xmlns:a14="http://schemas.microsoft.com/office/drawing/2010/main" val="0"/>
              </a:ext>
            </a:extLst>
          </a:blip>
          <a:srcRect/>
          <a:stretch>
            <a:fillRect/>
          </a:stretch>
        </p:blipFill>
        <p:spPr bwMode="auto">
          <a:xfrm>
            <a:off x="7869238" y="295275"/>
            <a:ext cx="925512" cy="755650"/>
          </a:xfrm>
          <a:prstGeom prst="rect">
            <a:avLst/>
          </a:prstGeom>
          <a:noFill/>
          <a:extLst>
            <a:ext uri="{909E8E84-426E-40DD-AFC4-6F175D3DCCD1}">
              <a14:hiddenFill xmlns="" xmlns:a14="http://schemas.microsoft.com/office/drawing/2010/main">
                <a:solidFill>
                  <a:srgbClr val="FFFFFF"/>
                </a:solidFill>
              </a14:hiddenFill>
            </a:ext>
          </a:extLst>
        </p:spPr>
      </p:pic>
      <p:sp>
        <p:nvSpPr>
          <p:cNvPr id="3" name="Subtitle 2"/>
          <p:cNvSpPr>
            <a:spLocks noGrp="1"/>
          </p:cNvSpPr>
          <p:nvPr>
            <p:ph type="subTitle" idx="1"/>
          </p:nvPr>
        </p:nvSpPr>
        <p:spPr>
          <a:xfrm>
            <a:off x="395288" y="5375275"/>
            <a:ext cx="7773987" cy="1079500"/>
          </a:xfrm>
        </p:spPr>
        <p:txBody>
          <a:bodyPr lIns="0" tIns="0" rIns="0" bIns="0">
            <a:normAutofit/>
          </a:bodyPr>
          <a:lstStyle>
            <a:lvl1pPr marL="0" indent="0" algn="l">
              <a:buNone/>
              <a:defRPr sz="2200" b="1">
                <a:solidFill>
                  <a:srgbClr val="000000"/>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noProof="0" smtClean="0"/>
              <a:t>Modifiez le style des sous-titres du masque</a:t>
            </a:r>
            <a:endParaRPr lang="de-CH" noProof="0"/>
          </a:p>
        </p:txBody>
      </p:sp>
      <p:sp>
        <p:nvSpPr>
          <p:cNvPr id="2" name="Title 1"/>
          <p:cNvSpPr>
            <a:spLocks noGrp="1"/>
          </p:cNvSpPr>
          <p:nvPr>
            <p:ph type="ctrTitle"/>
          </p:nvPr>
        </p:nvSpPr>
        <p:spPr>
          <a:xfrm>
            <a:off x="395288" y="4222750"/>
            <a:ext cx="7773987" cy="863600"/>
          </a:xfrm>
        </p:spPr>
        <p:txBody>
          <a:bodyPr/>
          <a:lstStyle/>
          <a:p>
            <a:r>
              <a:rPr lang="fr-FR" noProof="0" smtClean="0"/>
              <a:t>Modifiez le style du titre</a:t>
            </a:r>
            <a:endParaRPr lang="de-CH" noProof="0"/>
          </a:p>
        </p:txBody>
      </p:sp>
    </p:spTree>
    <p:extLst>
      <p:ext uri="{BB962C8B-B14F-4D97-AF65-F5344CB8AC3E}">
        <p14:creationId xmlns="" xmlns:p14="http://schemas.microsoft.com/office/powerpoint/2010/main" val="146859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Title Slide with Image" preserve="1" userDrawn="1">
  <p:cSld name="Title Slide with Image">
    <p:spTree>
      <p:nvGrpSpPr>
        <p:cNvPr id="1" name=""/>
        <p:cNvGrpSpPr/>
        <p:nvPr/>
      </p:nvGrpSpPr>
      <p:grpSpPr>
        <a:xfrm>
          <a:off x="0" y="0"/>
          <a:ext cx="0" cy="0"/>
          <a:chOff x="0" y="0"/>
          <a:chExt cx="0" cy="0"/>
        </a:xfrm>
      </p:grpSpPr>
      <p:pic>
        <p:nvPicPr>
          <p:cNvPr id="5" name="AssetManagers" descr="Y:\SwissLife\Examples\image3.png" hidden="1"/>
          <p:cNvPicPr>
            <a:picLocks noChangeArrowheads="1"/>
          </p:cNvPicPr>
          <p:nvPr>
            <p:custDataLst>
              <p:tags r:id="rId1"/>
            </p:custDataLst>
          </p:nvPr>
        </p:nvPicPr>
        <p:blipFill>
          <a:blip r:embed="rId3" cstate="print">
            <a:extLst>
              <a:ext uri="{28A0092B-C50C-407E-A947-70E740481C1C}">
                <a14:useLocalDpi xmlns="" xmlns:a14="http://schemas.microsoft.com/office/drawing/2010/main" val="0"/>
              </a:ext>
            </a:extLst>
          </a:blip>
          <a:srcRect/>
          <a:stretch>
            <a:fillRect/>
          </a:stretch>
        </p:blipFill>
        <p:spPr bwMode="auto">
          <a:xfrm>
            <a:off x="7869238" y="295275"/>
            <a:ext cx="925512" cy="755650"/>
          </a:xfrm>
          <a:prstGeom prst="rect">
            <a:avLst/>
          </a:prstGeom>
          <a:noFill/>
          <a:extLst>
            <a:ext uri="{909E8E84-426E-40DD-AFC4-6F175D3DCCD1}">
              <a14:hiddenFill xmlns="" xmlns:a14="http://schemas.microsoft.com/office/drawing/2010/main">
                <a:solidFill>
                  <a:srgbClr val="FFFFFF"/>
                </a:solidFill>
              </a14:hiddenFill>
            </a:ext>
          </a:extLst>
        </p:spPr>
      </p:pic>
      <p:sp>
        <p:nvSpPr>
          <p:cNvPr id="3" name="Espace réservé du pied de page 2"/>
          <p:cNvSpPr>
            <a:spLocks noGrp="1"/>
          </p:cNvSpPr>
          <p:nvPr>
            <p:ph type="ftr" sz="quarter" idx="11"/>
          </p:nvPr>
        </p:nvSpPr>
        <p:spPr>
          <a:xfrm>
            <a:off x="467544" y="6525344"/>
            <a:ext cx="7920880" cy="313791"/>
          </a:xfrm>
        </p:spPr>
        <p:txBody>
          <a:bodyPr/>
          <a:lstStyle/>
          <a:p>
            <a:r>
              <a:rPr lang="fr-CH" dirty="0" smtClean="0"/>
              <a:t>Association CIPINA      CP 395    1001 Lausanne    Suisse     |     contact@cipina.org      </a:t>
            </a:r>
            <a:r>
              <a:rPr lang="fr-CH" dirty="0" smtClean="0">
                <a:hlinkClick r:id="rId4"/>
              </a:rPr>
              <a:t>www.cipina.org</a:t>
            </a:r>
            <a:endParaRPr lang="de-DE" dirty="0" smtClean="0"/>
          </a:p>
          <a:p>
            <a:endParaRPr lang="de-CH" dirty="0"/>
          </a:p>
        </p:txBody>
      </p:sp>
    </p:spTree>
    <p:extLst>
      <p:ext uri="{BB962C8B-B14F-4D97-AF65-F5344CB8AC3E}">
        <p14:creationId xmlns="" xmlns:p14="http://schemas.microsoft.com/office/powerpoint/2010/main" val="274235813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noProof="0" smtClean="0"/>
              <a:t>Modifiez le style du titre</a:t>
            </a:r>
            <a:endParaRPr lang="de-CH" noProof="0"/>
          </a:p>
        </p:txBody>
      </p:sp>
      <p:sp>
        <p:nvSpPr>
          <p:cNvPr id="3" name="Date Placeholder 2"/>
          <p:cNvSpPr>
            <a:spLocks noGrp="1"/>
          </p:cNvSpPr>
          <p:nvPr>
            <p:ph type="dt" sz="half" idx="14"/>
          </p:nvPr>
        </p:nvSpPr>
        <p:spPr/>
        <p:txBody>
          <a:bodyPr/>
          <a:lstStyle/>
          <a:p>
            <a:fld id="{83C3C351-44EA-4581-9862-72B0D0AAEC65}" type="datetimeFigureOut">
              <a:rPr lang="de-CH" noProof="0" smtClean="0"/>
              <a:pPr/>
              <a:t>27.08.2018</a:t>
            </a:fld>
            <a:endParaRPr lang="de-CH" noProof="0"/>
          </a:p>
        </p:txBody>
      </p:sp>
      <p:sp>
        <p:nvSpPr>
          <p:cNvPr id="4" name="Footer Placeholder 3"/>
          <p:cNvSpPr>
            <a:spLocks noGrp="1"/>
          </p:cNvSpPr>
          <p:nvPr>
            <p:ph type="ftr" sz="quarter" idx="15"/>
          </p:nvPr>
        </p:nvSpPr>
        <p:spPr/>
        <p:txBody>
          <a:bodyPr/>
          <a:lstStyle/>
          <a:p>
            <a:endParaRPr lang="de-CH" noProof="0"/>
          </a:p>
        </p:txBody>
      </p:sp>
      <p:sp>
        <p:nvSpPr>
          <p:cNvPr id="5" name="Slide Number Placeholder 4"/>
          <p:cNvSpPr>
            <a:spLocks noGrp="1"/>
          </p:cNvSpPr>
          <p:nvPr>
            <p:ph type="sldNum" sz="quarter" idx="16"/>
          </p:nvPr>
        </p:nvSpPr>
        <p:spPr/>
        <p:txBody>
          <a:bodyPr/>
          <a:lstStyle/>
          <a:p>
            <a:fld id="{C40CB53E-2E47-486B-9DFE-E0431D7D6E56}" type="slidenum">
              <a:rPr lang="de-CH" noProof="0" smtClean="0"/>
              <a:pPr/>
              <a:t>‹N°›</a:t>
            </a:fld>
            <a:endParaRPr lang="de-CH" noProof="0"/>
          </a:p>
        </p:txBody>
      </p:sp>
      <p:sp>
        <p:nvSpPr>
          <p:cNvPr id="10" name="Content Placeholder 9"/>
          <p:cNvSpPr>
            <a:spLocks noGrp="1"/>
          </p:cNvSpPr>
          <p:nvPr>
            <p:ph sz="quarter" idx="17"/>
          </p:nvPr>
        </p:nvSpPr>
        <p:spPr>
          <a:xfrm>
            <a:off x="395288" y="1484313"/>
            <a:ext cx="7993062" cy="4968875"/>
          </a:xfrm>
        </p:spPr>
        <p:txBody>
          <a:bodyPr/>
          <a:lstStyle/>
          <a:p>
            <a:pPr lvl="0"/>
            <a:r>
              <a:rPr lang="fr-FR" noProof="0" smtClean="0"/>
              <a:t>Modifiez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de-CH" noProof="0"/>
          </a:p>
        </p:txBody>
      </p:sp>
    </p:spTree>
    <p:extLst>
      <p:ext uri="{BB962C8B-B14F-4D97-AF65-F5344CB8AC3E}">
        <p14:creationId xmlns="" xmlns:p14="http://schemas.microsoft.com/office/powerpoint/2010/main" val="22545392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Agenda" preserve="1">
  <p:cSld name="Agend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noProof="0" smtClean="0"/>
              <a:t>Modifiez le style du titre</a:t>
            </a:r>
            <a:endParaRPr lang="de-CH" noProof="0"/>
          </a:p>
        </p:txBody>
      </p:sp>
      <p:sp>
        <p:nvSpPr>
          <p:cNvPr id="3" name="Date Placeholder 2"/>
          <p:cNvSpPr>
            <a:spLocks noGrp="1"/>
          </p:cNvSpPr>
          <p:nvPr>
            <p:ph type="dt" sz="half" idx="15"/>
          </p:nvPr>
        </p:nvSpPr>
        <p:spPr/>
        <p:txBody>
          <a:bodyPr/>
          <a:lstStyle/>
          <a:p>
            <a:fld id="{83C3C351-44EA-4581-9862-72B0D0AAEC65}" type="datetimeFigureOut">
              <a:rPr lang="de-CH" noProof="0" smtClean="0"/>
              <a:pPr/>
              <a:t>27.08.2018</a:t>
            </a:fld>
            <a:endParaRPr lang="de-CH" noProof="0"/>
          </a:p>
        </p:txBody>
      </p:sp>
      <p:sp>
        <p:nvSpPr>
          <p:cNvPr id="4" name="Footer Placeholder 3"/>
          <p:cNvSpPr>
            <a:spLocks noGrp="1"/>
          </p:cNvSpPr>
          <p:nvPr>
            <p:ph type="ftr" sz="quarter" idx="16"/>
          </p:nvPr>
        </p:nvSpPr>
        <p:spPr/>
        <p:txBody>
          <a:bodyPr/>
          <a:lstStyle/>
          <a:p>
            <a:endParaRPr lang="de-CH" noProof="0"/>
          </a:p>
        </p:txBody>
      </p:sp>
      <p:sp>
        <p:nvSpPr>
          <p:cNvPr id="5" name="Slide Number Placeholder 4"/>
          <p:cNvSpPr>
            <a:spLocks noGrp="1"/>
          </p:cNvSpPr>
          <p:nvPr>
            <p:ph type="sldNum" sz="quarter" idx="17"/>
          </p:nvPr>
        </p:nvSpPr>
        <p:spPr/>
        <p:txBody>
          <a:bodyPr/>
          <a:lstStyle/>
          <a:p>
            <a:fld id="{C40CB53E-2E47-486B-9DFE-E0431D7D6E56}" type="slidenum">
              <a:rPr lang="de-CH" noProof="0" smtClean="0"/>
              <a:pPr/>
              <a:t>‹N°›</a:t>
            </a:fld>
            <a:endParaRPr lang="de-CH" noProof="0"/>
          </a:p>
        </p:txBody>
      </p:sp>
      <p:sp>
        <p:nvSpPr>
          <p:cNvPr id="20" name="Text Placeholder 19"/>
          <p:cNvSpPr>
            <a:spLocks noGrp="1"/>
          </p:cNvSpPr>
          <p:nvPr>
            <p:ph type="body" sz="quarter" idx="18"/>
          </p:nvPr>
        </p:nvSpPr>
        <p:spPr>
          <a:xfrm>
            <a:off x="395287" y="1484313"/>
            <a:ext cx="7993062" cy="4968875"/>
          </a:xfrm>
        </p:spPr>
        <p:txBody>
          <a:bodyPr/>
          <a:lstStyle>
            <a:lvl1pPr marL="493200" indent="0">
              <a:lnSpc>
                <a:spcPts val="3000"/>
              </a:lnSpc>
              <a:spcBef>
                <a:spcPts val="0"/>
              </a:spcBef>
              <a:buFontTx/>
              <a:buNone/>
              <a:defRPr/>
            </a:lvl1pPr>
            <a:lvl2pPr marL="493200" indent="-493200">
              <a:lnSpc>
                <a:spcPts val="3000"/>
              </a:lnSpc>
              <a:spcBef>
                <a:spcPts val="0"/>
              </a:spcBef>
              <a:buFont typeface="Wingdings" pitchFamily="2" charset="2"/>
              <a:buChar char="à"/>
              <a:defRPr b="1">
                <a:solidFill>
                  <a:srgbClr val="D82034"/>
                </a:solidFill>
              </a:defRPr>
            </a:lvl2pPr>
            <a:lvl3pPr marL="723600" indent="-231775">
              <a:lnSpc>
                <a:spcPts val="3000"/>
              </a:lnSpc>
              <a:spcBef>
                <a:spcPts val="0"/>
              </a:spcBef>
              <a:defRPr/>
            </a:lvl3pPr>
            <a:lvl4pPr marL="954000">
              <a:lnSpc>
                <a:spcPts val="3000"/>
              </a:lnSpc>
              <a:spcBef>
                <a:spcPts val="0"/>
              </a:spcBef>
              <a:defRPr/>
            </a:lvl4pPr>
            <a:lvl5pPr marL="1184400">
              <a:lnSpc>
                <a:spcPts val="3000"/>
              </a:lnSpc>
              <a:spcBef>
                <a:spcPts val="0"/>
              </a:spcBef>
              <a:defRPr/>
            </a:lvl5pPr>
          </a:lstStyle>
          <a:p>
            <a:pPr lvl="0"/>
            <a:r>
              <a:rPr lang="fr-FR" noProof="0" smtClean="0"/>
              <a:t>Modifiez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de-CH" noProof="0"/>
          </a:p>
        </p:txBody>
      </p:sp>
    </p:spTree>
    <p:extLst>
      <p:ext uri="{BB962C8B-B14F-4D97-AF65-F5344CB8AC3E}">
        <p14:creationId xmlns="" xmlns:p14="http://schemas.microsoft.com/office/powerpoint/2010/main" val="1218294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Agenda Header Slide" preserve="1">
  <p:cSld name="Agenda Header Slide">
    <p:spTree>
      <p:nvGrpSpPr>
        <p:cNvPr id="1" name=""/>
        <p:cNvGrpSpPr/>
        <p:nvPr/>
      </p:nvGrpSpPr>
      <p:grpSpPr>
        <a:xfrm>
          <a:off x="0" y="0"/>
          <a:ext cx="0" cy="0"/>
          <a:chOff x="0" y="0"/>
          <a:chExt cx="0" cy="0"/>
        </a:xfrm>
      </p:grpSpPr>
      <p:sp>
        <p:nvSpPr>
          <p:cNvPr id="14" name="Text Box 10"/>
          <p:cNvSpPr txBox="1">
            <a:spLocks noChangeArrowheads="1"/>
          </p:cNvSpPr>
          <p:nvPr>
            <p:custDataLst>
              <p:tags r:id="rId1"/>
            </p:custDataLst>
          </p:nvPr>
        </p:nvSpPr>
        <p:spPr bwMode="gray">
          <a:xfrm>
            <a:off x="0" y="-1"/>
            <a:ext cx="3814763" cy="295275"/>
          </a:xfrm>
          <a:prstGeom prst="rect">
            <a:avLst/>
          </a:prstGeom>
          <a:solidFill>
            <a:srgbClr val="C8C8C8"/>
          </a:solidFill>
          <a:ln>
            <a:noFill/>
          </a:ln>
          <a:extLst/>
        </p:spPr>
        <p:txBody>
          <a:bodyPr lIns="36000" tIns="18000" rIns="36000" bIns="0"/>
          <a:lstStyle>
            <a:lvl1pPr eaLnBrk="0" hangingPunct="0">
              <a:defRPr sz="2200">
                <a:solidFill>
                  <a:schemeClr val="tx1"/>
                </a:solidFill>
                <a:latin typeface="Arial" charset="0"/>
                <a:cs typeface="Arial" charset="0"/>
              </a:defRPr>
            </a:lvl1pPr>
            <a:lvl2pPr marL="37931725" indent="-37474525" eaLnBrk="0" hangingPunct="0">
              <a:defRPr sz="2200">
                <a:solidFill>
                  <a:schemeClr val="tx1"/>
                </a:solidFill>
                <a:latin typeface="Arial" charset="0"/>
                <a:cs typeface="Arial" charset="0"/>
              </a:defRPr>
            </a:lvl2pPr>
            <a:lvl3pPr eaLnBrk="0" hangingPunct="0">
              <a:defRPr sz="2200">
                <a:solidFill>
                  <a:schemeClr val="tx1"/>
                </a:solidFill>
                <a:latin typeface="Arial" charset="0"/>
                <a:cs typeface="Arial" charset="0"/>
              </a:defRPr>
            </a:lvl3pPr>
            <a:lvl4pPr eaLnBrk="0" hangingPunct="0">
              <a:defRPr sz="2200">
                <a:solidFill>
                  <a:schemeClr val="tx1"/>
                </a:solidFill>
                <a:latin typeface="Arial" charset="0"/>
                <a:cs typeface="Arial" charset="0"/>
              </a:defRPr>
            </a:lvl4pPr>
            <a:lvl5pPr eaLnBrk="0" hangingPunct="0">
              <a:defRPr sz="2200">
                <a:solidFill>
                  <a:schemeClr val="tx1"/>
                </a:solidFill>
                <a:latin typeface="Arial" charset="0"/>
                <a:cs typeface="Arial" charset="0"/>
              </a:defRPr>
            </a:lvl5pPr>
            <a:lvl6pPr marL="457200" eaLnBrk="0" fontAlgn="base" hangingPunct="0">
              <a:spcBef>
                <a:spcPct val="0"/>
              </a:spcBef>
              <a:spcAft>
                <a:spcPct val="0"/>
              </a:spcAft>
              <a:defRPr sz="2200">
                <a:solidFill>
                  <a:schemeClr val="tx1"/>
                </a:solidFill>
                <a:latin typeface="Arial" charset="0"/>
                <a:cs typeface="Arial" charset="0"/>
              </a:defRPr>
            </a:lvl6pPr>
            <a:lvl7pPr marL="914400" eaLnBrk="0" fontAlgn="base" hangingPunct="0">
              <a:spcBef>
                <a:spcPct val="0"/>
              </a:spcBef>
              <a:spcAft>
                <a:spcPct val="0"/>
              </a:spcAft>
              <a:defRPr sz="2200">
                <a:solidFill>
                  <a:schemeClr val="tx1"/>
                </a:solidFill>
                <a:latin typeface="Arial" charset="0"/>
                <a:cs typeface="Arial" charset="0"/>
              </a:defRPr>
            </a:lvl7pPr>
            <a:lvl8pPr marL="1371600" eaLnBrk="0" fontAlgn="base" hangingPunct="0">
              <a:spcBef>
                <a:spcPct val="0"/>
              </a:spcBef>
              <a:spcAft>
                <a:spcPct val="0"/>
              </a:spcAft>
              <a:defRPr sz="2200">
                <a:solidFill>
                  <a:schemeClr val="tx1"/>
                </a:solidFill>
                <a:latin typeface="Arial" charset="0"/>
                <a:cs typeface="Arial" charset="0"/>
              </a:defRPr>
            </a:lvl8pPr>
            <a:lvl9pPr marL="1828800" eaLnBrk="0" fontAlgn="base" hangingPunct="0">
              <a:spcBef>
                <a:spcPct val="0"/>
              </a:spcBef>
              <a:spcAft>
                <a:spcPct val="0"/>
              </a:spcAft>
              <a:defRPr sz="2200">
                <a:solidFill>
                  <a:schemeClr val="tx1"/>
                </a:solidFill>
                <a:latin typeface="Arial" charset="0"/>
                <a:cs typeface="Arial" charset="0"/>
              </a:defRPr>
            </a:lvl9pPr>
          </a:lstStyle>
          <a:p>
            <a:pPr eaLnBrk="1" hangingPunct="1">
              <a:lnSpc>
                <a:spcPts val="2000"/>
              </a:lnSpc>
            </a:pPr>
            <a:endParaRPr lang="de-CH" sz="1600" b="1" noProof="0"/>
          </a:p>
        </p:txBody>
      </p:sp>
      <p:sp>
        <p:nvSpPr>
          <p:cNvPr id="15" name="Freeform 11"/>
          <p:cNvSpPr>
            <a:spLocks/>
          </p:cNvSpPr>
          <p:nvPr>
            <p:custDataLst>
              <p:tags r:id="rId2"/>
            </p:custDataLst>
          </p:nvPr>
        </p:nvSpPr>
        <p:spPr bwMode="white">
          <a:xfrm>
            <a:off x="3454400" y="0"/>
            <a:ext cx="1008063" cy="360363"/>
          </a:xfrm>
          <a:custGeom>
            <a:avLst/>
            <a:gdLst>
              <a:gd name="T0" fmla="*/ 0 w 635"/>
              <a:gd name="T1" fmla="*/ 227 h 227"/>
              <a:gd name="T2" fmla="*/ 227 w 635"/>
              <a:gd name="T3" fmla="*/ 0 h 227"/>
              <a:gd name="T4" fmla="*/ 635 w 635"/>
              <a:gd name="T5" fmla="*/ 0 h 227"/>
              <a:gd name="T6" fmla="*/ 635 w 635"/>
              <a:gd name="T7" fmla="*/ 227 h 227"/>
              <a:gd name="T8" fmla="*/ 0 w 635"/>
              <a:gd name="T9" fmla="*/ 227 h 227"/>
              <a:gd name="T10" fmla="*/ 0 60000 65536"/>
              <a:gd name="T11" fmla="*/ 0 60000 65536"/>
              <a:gd name="T12" fmla="*/ 0 60000 65536"/>
              <a:gd name="T13" fmla="*/ 0 60000 65536"/>
              <a:gd name="T14" fmla="*/ 0 60000 65536"/>
              <a:gd name="T15" fmla="*/ 0 w 635"/>
              <a:gd name="T16" fmla="*/ 0 h 227"/>
              <a:gd name="T17" fmla="*/ 635 w 635"/>
              <a:gd name="T18" fmla="*/ 227 h 227"/>
            </a:gdLst>
            <a:ahLst/>
            <a:cxnLst>
              <a:cxn ang="T10">
                <a:pos x="T0" y="T1"/>
              </a:cxn>
              <a:cxn ang="T11">
                <a:pos x="T2" y="T3"/>
              </a:cxn>
              <a:cxn ang="T12">
                <a:pos x="T4" y="T5"/>
              </a:cxn>
              <a:cxn ang="T13">
                <a:pos x="T6" y="T7"/>
              </a:cxn>
              <a:cxn ang="T14">
                <a:pos x="T8" y="T9"/>
              </a:cxn>
            </a:cxnLst>
            <a:rect l="T15" t="T16" r="T17" b="T18"/>
            <a:pathLst>
              <a:path w="635" h="227">
                <a:moveTo>
                  <a:pt x="0" y="227"/>
                </a:moveTo>
                <a:lnTo>
                  <a:pt x="227" y="0"/>
                </a:lnTo>
                <a:lnTo>
                  <a:pt x="635" y="0"/>
                </a:lnTo>
                <a:lnTo>
                  <a:pt x="635" y="227"/>
                </a:lnTo>
                <a:lnTo>
                  <a:pt x="0" y="227"/>
                </a:lnTo>
                <a:close/>
              </a:path>
            </a:pathLst>
          </a:custGeom>
          <a:solidFill>
            <a:schemeClr val="bg1"/>
          </a:solidFill>
          <a:ln w="9525">
            <a:solidFill>
              <a:schemeClr val="bg1"/>
            </a:solidFill>
            <a:round/>
            <a:headEnd/>
            <a:tailEnd/>
          </a:ln>
        </p:spPr>
        <p:txBody>
          <a:bodyPr/>
          <a:lstStyle/>
          <a:p>
            <a:endParaRPr lang="de-CH" noProof="0"/>
          </a:p>
        </p:txBody>
      </p:sp>
      <p:sp>
        <p:nvSpPr>
          <p:cNvPr id="2" name="Title 1"/>
          <p:cNvSpPr>
            <a:spLocks noGrp="1"/>
          </p:cNvSpPr>
          <p:nvPr>
            <p:ph type="title"/>
          </p:nvPr>
        </p:nvSpPr>
        <p:spPr/>
        <p:txBody>
          <a:bodyPr/>
          <a:lstStyle/>
          <a:p>
            <a:r>
              <a:rPr lang="fr-FR" noProof="0" smtClean="0"/>
              <a:t>Modifiez le style du titre</a:t>
            </a:r>
            <a:endParaRPr lang="de-CH" noProof="0"/>
          </a:p>
        </p:txBody>
      </p:sp>
      <p:sp>
        <p:nvSpPr>
          <p:cNvPr id="11" name="Text Placeholder 5"/>
          <p:cNvSpPr>
            <a:spLocks noGrp="1"/>
          </p:cNvSpPr>
          <p:nvPr>
            <p:ph type="body" sz="quarter" idx="14" hasCustomPrompt="1"/>
            <p:custDataLst>
              <p:tags r:id="rId3"/>
            </p:custDataLst>
          </p:nvPr>
        </p:nvSpPr>
        <p:spPr>
          <a:xfrm>
            <a:off x="323528" y="0"/>
            <a:ext cx="3491235" cy="284672"/>
          </a:xfrm>
          <a:prstGeom prst="rect">
            <a:avLst/>
          </a:prstGeom>
        </p:spPr>
        <p:txBody>
          <a:bodyPr wrap="none" tIns="36000" bIns="36000" anchor="ctr" anchorCtr="0"/>
          <a:lstStyle>
            <a:lvl1pPr marL="0" marR="0" indent="0" algn="l" defTabSz="914400" rtl="0" eaLnBrk="1" fontAlgn="auto" latinLnBrk="0" hangingPunct="1">
              <a:lnSpc>
                <a:spcPct val="100000"/>
              </a:lnSpc>
              <a:spcBef>
                <a:spcPts val="528"/>
              </a:spcBef>
              <a:spcAft>
                <a:spcPts val="0"/>
              </a:spcAft>
              <a:buClrTx/>
              <a:buSzTx/>
              <a:buFont typeface="Wingdings" pitchFamily="2" charset="2"/>
              <a:buNone/>
              <a:tabLst/>
              <a:defRPr sz="1600" b="1">
                <a:sym typeface="Wingdings" pitchFamily="2" charset="2"/>
              </a:defRPr>
            </a:lvl1pPr>
          </a:lstStyle>
          <a:p>
            <a:pPr marL="0" marR="0" lvl="0" indent="0" algn="l" defTabSz="914400" rtl="0" eaLnBrk="1" fontAlgn="auto" latinLnBrk="0" hangingPunct="1">
              <a:lnSpc>
                <a:spcPct val="100000"/>
              </a:lnSpc>
              <a:spcBef>
                <a:spcPts val="528"/>
              </a:spcBef>
              <a:spcAft>
                <a:spcPts val="0"/>
              </a:spcAft>
              <a:buClrTx/>
              <a:buSzTx/>
              <a:buFont typeface="Wingdings" pitchFamily="2" charset="2"/>
              <a:buNone/>
              <a:tabLst/>
              <a:defRPr/>
            </a:pPr>
            <a:r>
              <a:rPr lang="de-CH" noProof="0" smtClean="0"/>
              <a:t>Agendatitel </a:t>
            </a:r>
            <a:r>
              <a:rPr lang="de-CH" sz="1600" b="1" smtClean="0">
                <a:solidFill>
                  <a:srgbClr val="000000"/>
                </a:solidFill>
                <a:sym typeface="Arial" charset="0"/>
              </a:rPr>
              <a:t>(16 Pt)</a:t>
            </a:r>
            <a:endParaRPr lang="de-CH" sz="1600" b="1" dirty="0" smtClean="0">
              <a:solidFill>
                <a:srgbClr val="000000"/>
              </a:solidFill>
              <a:sym typeface="Arial" charset="0"/>
            </a:endParaRPr>
          </a:p>
        </p:txBody>
      </p:sp>
      <p:sp>
        <p:nvSpPr>
          <p:cNvPr id="12" name="TextBox 11"/>
          <p:cNvSpPr txBox="1"/>
          <p:nvPr>
            <p:custDataLst>
              <p:tags r:id="rId4"/>
            </p:custDataLst>
          </p:nvPr>
        </p:nvSpPr>
        <p:spPr>
          <a:xfrm>
            <a:off x="0" y="-5898"/>
            <a:ext cx="395288" cy="318924"/>
          </a:xfrm>
          <a:prstGeom prst="rect">
            <a:avLst/>
          </a:prstGeom>
          <a:noFill/>
        </p:spPr>
        <p:txBody>
          <a:bodyPr wrap="square" tIns="36000" bIns="36000" rtlCol="0" anchor="ctr">
            <a:spAutoFit/>
          </a:bodyPr>
          <a:lstStyle/>
          <a:p>
            <a:r>
              <a:rPr lang="de-CH" sz="1600" noProof="0" smtClean="0">
                <a:sym typeface="Wingdings" pitchFamily="2" charset="2"/>
              </a:rPr>
              <a:t></a:t>
            </a:r>
            <a:endParaRPr lang="de-CH" sz="1600" noProof="0"/>
          </a:p>
        </p:txBody>
      </p:sp>
      <p:sp>
        <p:nvSpPr>
          <p:cNvPr id="3" name="Date Placeholder 2"/>
          <p:cNvSpPr>
            <a:spLocks noGrp="1"/>
          </p:cNvSpPr>
          <p:nvPr>
            <p:ph type="dt" sz="half" idx="15"/>
          </p:nvPr>
        </p:nvSpPr>
        <p:spPr/>
        <p:txBody>
          <a:bodyPr/>
          <a:lstStyle/>
          <a:p>
            <a:fld id="{83C3C351-44EA-4581-9862-72B0D0AAEC65}" type="datetimeFigureOut">
              <a:rPr lang="de-CH" noProof="0" smtClean="0"/>
              <a:pPr/>
              <a:t>27.08.2018</a:t>
            </a:fld>
            <a:endParaRPr lang="de-CH" noProof="0"/>
          </a:p>
        </p:txBody>
      </p:sp>
      <p:sp>
        <p:nvSpPr>
          <p:cNvPr id="4" name="Footer Placeholder 3"/>
          <p:cNvSpPr>
            <a:spLocks noGrp="1"/>
          </p:cNvSpPr>
          <p:nvPr>
            <p:ph type="ftr" sz="quarter" idx="16"/>
          </p:nvPr>
        </p:nvSpPr>
        <p:spPr/>
        <p:txBody>
          <a:bodyPr/>
          <a:lstStyle/>
          <a:p>
            <a:endParaRPr lang="de-CH" noProof="0"/>
          </a:p>
        </p:txBody>
      </p:sp>
      <p:sp>
        <p:nvSpPr>
          <p:cNvPr id="5" name="Slide Number Placeholder 4"/>
          <p:cNvSpPr>
            <a:spLocks noGrp="1"/>
          </p:cNvSpPr>
          <p:nvPr>
            <p:ph type="sldNum" sz="quarter" idx="17"/>
          </p:nvPr>
        </p:nvSpPr>
        <p:spPr/>
        <p:txBody>
          <a:bodyPr/>
          <a:lstStyle/>
          <a:p>
            <a:fld id="{C40CB53E-2E47-486B-9DFE-E0431D7D6E56}" type="slidenum">
              <a:rPr lang="de-CH" noProof="0" smtClean="0"/>
              <a:pPr/>
              <a:t>‹N°›</a:t>
            </a:fld>
            <a:endParaRPr lang="de-CH" noProof="0"/>
          </a:p>
        </p:txBody>
      </p:sp>
      <p:sp>
        <p:nvSpPr>
          <p:cNvPr id="20" name="Text Placeholder 19"/>
          <p:cNvSpPr>
            <a:spLocks noGrp="1"/>
          </p:cNvSpPr>
          <p:nvPr>
            <p:ph type="body" sz="quarter" idx="18"/>
          </p:nvPr>
        </p:nvSpPr>
        <p:spPr>
          <a:xfrm>
            <a:off x="395287" y="1484313"/>
            <a:ext cx="7993062" cy="4968875"/>
          </a:xfrm>
        </p:spPr>
        <p:txBody>
          <a:bodyPr/>
          <a:lstStyle/>
          <a:p>
            <a:pPr lvl="0"/>
            <a:r>
              <a:rPr lang="fr-FR" noProof="0" smtClean="0"/>
              <a:t>Modifiez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de-CH" noProof="0"/>
          </a:p>
        </p:txBody>
      </p:sp>
    </p:spTree>
    <p:extLst>
      <p:ext uri="{BB962C8B-B14F-4D97-AF65-F5344CB8AC3E}">
        <p14:creationId xmlns="" xmlns:p14="http://schemas.microsoft.com/office/powerpoint/2010/main" val="1916231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 Content"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noProof="0" smtClean="0"/>
              <a:t>Modifiez le style du titre</a:t>
            </a:r>
            <a:endParaRPr lang="de-CH" noProof="0"/>
          </a:p>
        </p:txBody>
      </p:sp>
      <p:sp>
        <p:nvSpPr>
          <p:cNvPr id="5" name="Date Placeholder 4"/>
          <p:cNvSpPr>
            <a:spLocks noGrp="1"/>
          </p:cNvSpPr>
          <p:nvPr>
            <p:ph type="dt" sz="half" idx="10"/>
          </p:nvPr>
        </p:nvSpPr>
        <p:spPr/>
        <p:txBody>
          <a:bodyPr/>
          <a:lstStyle/>
          <a:p>
            <a:fld id="{83C3C351-44EA-4581-9862-72B0D0AAEC65}" type="datetimeFigureOut">
              <a:rPr lang="de-CH" noProof="0" smtClean="0"/>
              <a:pPr/>
              <a:t>27.08.2018</a:t>
            </a:fld>
            <a:endParaRPr lang="de-CH" noProof="0"/>
          </a:p>
        </p:txBody>
      </p:sp>
      <p:sp>
        <p:nvSpPr>
          <p:cNvPr id="6" name="Footer Placeholder 5"/>
          <p:cNvSpPr>
            <a:spLocks noGrp="1"/>
          </p:cNvSpPr>
          <p:nvPr>
            <p:ph type="ftr" sz="quarter" idx="11"/>
          </p:nvPr>
        </p:nvSpPr>
        <p:spPr/>
        <p:txBody>
          <a:bodyPr/>
          <a:lstStyle/>
          <a:p>
            <a:endParaRPr lang="de-CH" noProof="0"/>
          </a:p>
        </p:txBody>
      </p:sp>
      <p:sp>
        <p:nvSpPr>
          <p:cNvPr id="7" name="Slide Number Placeholder 6"/>
          <p:cNvSpPr>
            <a:spLocks noGrp="1"/>
          </p:cNvSpPr>
          <p:nvPr>
            <p:ph type="sldNum" sz="quarter" idx="12"/>
          </p:nvPr>
        </p:nvSpPr>
        <p:spPr/>
        <p:txBody>
          <a:bodyPr/>
          <a:lstStyle/>
          <a:p>
            <a:fld id="{C40CB53E-2E47-486B-9DFE-E0431D7D6E56}" type="slidenum">
              <a:rPr lang="de-CH" noProof="0" smtClean="0"/>
              <a:pPr/>
              <a:t>‹N°›</a:t>
            </a:fld>
            <a:endParaRPr lang="de-CH" noProof="0"/>
          </a:p>
        </p:txBody>
      </p:sp>
      <p:sp>
        <p:nvSpPr>
          <p:cNvPr id="12" name="Content Placeholder 11"/>
          <p:cNvSpPr>
            <a:spLocks noGrp="1"/>
          </p:cNvSpPr>
          <p:nvPr>
            <p:ph sz="quarter" idx="13"/>
          </p:nvPr>
        </p:nvSpPr>
        <p:spPr>
          <a:xfrm>
            <a:off x="395288" y="1484313"/>
            <a:ext cx="3888000" cy="4968875"/>
          </a:xfrm>
        </p:spPr>
        <p:txBody>
          <a:bodyPr/>
          <a:lstStyle/>
          <a:p>
            <a:pPr lvl="0"/>
            <a:r>
              <a:rPr lang="fr-FR" noProof="0" smtClean="0"/>
              <a:t>Modifiez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de-CH" noProof="0"/>
          </a:p>
        </p:txBody>
      </p:sp>
      <p:sp>
        <p:nvSpPr>
          <p:cNvPr id="14" name="Content Placeholder 13"/>
          <p:cNvSpPr>
            <a:spLocks noGrp="1"/>
          </p:cNvSpPr>
          <p:nvPr>
            <p:ph sz="quarter" idx="14"/>
          </p:nvPr>
        </p:nvSpPr>
        <p:spPr>
          <a:xfrm>
            <a:off x="4427983" y="1484313"/>
            <a:ext cx="3888000" cy="4968875"/>
          </a:xfrm>
        </p:spPr>
        <p:txBody>
          <a:bodyPr/>
          <a:lstStyle/>
          <a:p>
            <a:pPr lvl="0"/>
            <a:r>
              <a:rPr lang="fr-FR" noProof="0" smtClean="0"/>
              <a:t>Modifiez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de-CH" noProof="0"/>
          </a:p>
        </p:txBody>
      </p:sp>
    </p:spTree>
    <p:extLst>
      <p:ext uri="{BB962C8B-B14F-4D97-AF65-F5344CB8AC3E}">
        <p14:creationId xmlns="" xmlns:p14="http://schemas.microsoft.com/office/powerpoint/2010/main" val="279493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Image Slide" preserve="1">
  <p:cSld name="Imag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noProof="0" smtClean="0"/>
              <a:t>Modifiez le style du titre</a:t>
            </a:r>
            <a:endParaRPr lang="de-CH" noProof="0"/>
          </a:p>
        </p:txBody>
      </p:sp>
      <p:sp>
        <p:nvSpPr>
          <p:cNvPr id="4" name="Picture Placeholder 3"/>
          <p:cNvSpPr>
            <a:spLocks noGrp="1"/>
          </p:cNvSpPr>
          <p:nvPr>
            <p:ph type="pic" sz="quarter" idx="13"/>
          </p:nvPr>
        </p:nvSpPr>
        <p:spPr>
          <a:xfrm>
            <a:off x="395288" y="1484313"/>
            <a:ext cx="8569325" cy="4824412"/>
          </a:xfrm>
        </p:spPr>
        <p:txBody>
          <a:bodyPr/>
          <a:lstStyle>
            <a:lvl1pPr marL="0" indent="0">
              <a:buNone/>
              <a:defRPr/>
            </a:lvl1pPr>
          </a:lstStyle>
          <a:p>
            <a:r>
              <a:rPr lang="fr-FR" noProof="0" smtClean="0"/>
              <a:t>Cliquez sur l'icône pour ajouter une image</a:t>
            </a:r>
            <a:endParaRPr lang="de-CH" noProof="0"/>
          </a:p>
        </p:txBody>
      </p:sp>
      <p:sp>
        <p:nvSpPr>
          <p:cNvPr id="3" name="Date Placeholder 2"/>
          <p:cNvSpPr>
            <a:spLocks noGrp="1"/>
          </p:cNvSpPr>
          <p:nvPr>
            <p:ph type="dt" sz="half" idx="14"/>
          </p:nvPr>
        </p:nvSpPr>
        <p:spPr/>
        <p:txBody>
          <a:bodyPr/>
          <a:lstStyle/>
          <a:p>
            <a:fld id="{83C3C351-44EA-4581-9862-72B0D0AAEC65}" type="datetimeFigureOut">
              <a:rPr lang="de-CH" noProof="0" smtClean="0"/>
              <a:pPr/>
              <a:t>27.08.2018</a:t>
            </a:fld>
            <a:endParaRPr lang="de-CH" noProof="0"/>
          </a:p>
        </p:txBody>
      </p:sp>
      <p:sp>
        <p:nvSpPr>
          <p:cNvPr id="5" name="Footer Placeholder 4"/>
          <p:cNvSpPr>
            <a:spLocks noGrp="1"/>
          </p:cNvSpPr>
          <p:nvPr>
            <p:ph type="ftr" sz="quarter" idx="15"/>
          </p:nvPr>
        </p:nvSpPr>
        <p:spPr/>
        <p:txBody>
          <a:bodyPr/>
          <a:lstStyle/>
          <a:p>
            <a:endParaRPr lang="de-CH" noProof="0"/>
          </a:p>
        </p:txBody>
      </p:sp>
      <p:sp>
        <p:nvSpPr>
          <p:cNvPr id="9" name="Slide Number Placeholder 8"/>
          <p:cNvSpPr>
            <a:spLocks noGrp="1"/>
          </p:cNvSpPr>
          <p:nvPr>
            <p:ph type="sldNum" sz="quarter" idx="16"/>
          </p:nvPr>
        </p:nvSpPr>
        <p:spPr/>
        <p:txBody>
          <a:bodyPr/>
          <a:lstStyle/>
          <a:p>
            <a:fld id="{C40CB53E-2E47-486B-9DFE-E0431D7D6E56}" type="slidenum">
              <a:rPr lang="de-CH" noProof="0" smtClean="0"/>
              <a:pPr/>
              <a:t>‹N°›</a:t>
            </a:fld>
            <a:endParaRPr lang="de-CH" noProof="0"/>
          </a:p>
        </p:txBody>
      </p:sp>
    </p:spTree>
    <p:extLst>
      <p:ext uri="{BB962C8B-B14F-4D97-AF65-F5344CB8AC3E}">
        <p14:creationId xmlns="" xmlns:p14="http://schemas.microsoft.com/office/powerpoint/2010/main" val="1488835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noProof="0" smtClean="0"/>
              <a:t>Modifiez le style du titre</a:t>
            </a:r>
            <a:endParaRPr lang="de-CH" noProof="0"/>
          </a:p>
        </p:txBody>
      </p:sp>
      <p:sp>
        <p:nvSpPr>
          <p:cNvPr id="3" name="Date Placeholder 2"/>
          <p:cNvSpPr>
            <a:spLocks noGrp="1"/>
          </p:cNvSpPr>
          <p:nvPr>
            <p:ph type="dt" sz="half" idx="10"/>
          </p:nvPr>
        </p:nvSpPr>
        <p:spPr/>
        <p:txBody>
          <a:bodyPr/>
          <a:lstStyle/>
          <a:p>
            <a:fld id="{83C3C351-44EA-4581-9862-72B0D0AAEC65}" type="datetimeFigureOut">
              <a:rPr lang="de-CH" noProof="0" smtClean="0"/>
              <a:pPr/>
              <a:t>27.08.2018</a:t>
            </a:fld>
            <a:endParaRPr lang="de-CH" noProof="0"/>
          </a:p>
        </p:txBody>
      </p:sp>
      <p:sp>
        <p:nvSpPr>
          <p:cNvPr id="4" name="Footer Placeholder 3"/>
          <p:cNvSpPr>
            <a:spLocks noGrp="1"/>
          </p:cNvSpPr>
          <p:nvPr>
            <p:ph type="ftr" sz="quarter" idx="11"/>
          </p:nvPr>
        </p:nvSpPr>
        <p:spPr/>
        <p:txBody>
          <a:bodyPr/>
          <a:lstStyle/>
          <a:p>
            <a:endParaRPr lang="de-CH" noProof="0"/>
          </a:p>
        </p:txBody>
      </p:sp>
      <p:sp>
        <p:nvSpPr>
          <p:cNvPr id="5" name="Slide Number Placeholder 4"/>
          <p:cNvSpPr>
            <a:spLocks noGrp="1"/>
          </p:cNvSpPr>
          <p:nvPr>
            <p:ph type="sldNum" sz="quarter" idx="12"/>
          </p:nvPr>
        </p:nvSpPr>
        <p:spPr/>
        <p:txBody>
          <a:bodyPr/>
          <a:lstStyle/>
          <a:p>
            <a:fld id="{C40CB53E-2E47-486B-9DFE-E0431D7D6E56}" type="slidenum">
              <a:rPr lang="de-CH" noProof="0" smtClean="0"/>
              <a:pPr/>
              <a:t>‹N°›</a:t>
            </a:fld>
            <a:endParaRPr lang="de-CH" noProof="0"/>
          </a:p>
        </p:txBody>
      </p:sp>
    </p:spTree>
    <p:extLst>
      <p:ext uri="{BB962C8B-B14F-4D97-AF65-F5344CB8AC3E}">
        <p14:creationId xmlns="" xmlns:p14="http://schemas.microsoft.com/office/powerpoint/2010/main" val="1865408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End Slide" preserve="1">
  <p:cSld name="End Slide">
    <p:spTree>
      <p:nvGrpSpPr>
        <p:cNvPr id="1" name=""/>
        <p:cNvGrpSpPr/>
        <p:nvPr/>
      </p:nvGrpSpPr>
      <p:grpSpPr>
        <a:xfrm>
          <a:off x="0" y="0"/>
          <a:ext cx="0" cy="0"/>
          <a:chOff x="0" y="0"/>
          <a:chExt cx="0" cy="0"/>
        </a:xfrm>
      </p:grpSpPr>
      <p:sp>
        <p:nvSpPr>
          <p:cNvPr id="2" name="Rectangle 1"/>
          <p:cNvSpPr/>
          <p:nvPr userDrawn="1"/>
        </p:nvSpPr>
        <p:spPr bwMode="auto">
          <a:xfrm>
            <a:off x="0" y="6453336"/>
            <a:ext cx="9162000" cy="418952"/>
          </a:xfrm>
          <a:prstGeom prst="rect">
            <a:avLst/>
          </a:prstGeom>
          <a:solidFill>
            <a:srgbClr val="FFFFFF"/>
          </a:solidFill>
          <a:ln w="25400">
            <a:noFill/>
            <a:round/>
            <a:headEnd type="arrow" w="lg" len="sm"/>
            <a:tailEnd type="none" w="lg" len="sm"/>
          </a:ln>
          <a:extLst/>
        </p:spPr>
        <p:txBody>
          <a:bodyPr rtlCol="0" anchor="ctr"/>
          <a:lstStyle/>
          <a:p>
            <a:pPr algn="ctr"/>
            <a:endParaRPr lang="de-CH" noProof="0">
              <a:latin typeface="Arial" pitchFamily="34" charset="0"/>
              <a:cs typeface="Arial" pitchFamily="34" charset="0"/>
            </a:endParaRPr>
          </a:p>
        </p:txBody>
      </p:sp>
      <p:pic>
        <p:nvPicPr>
          <p:cNvPr id="8" name="Endegrafik"/>
          <p:cNvPicPr>
            <a:picLocks noChangeAspect="1" noChangeArrowheads="1"/>
          </p:cNvPicPr>
          <p:nvPr>
            <p:custDataLst>
              <p:tags r:id="rId1"/>
            </p:custDataLst>
          </p:nvPr>
        </p:nvPicPr>
        <p:blipFill>
          <a:blip r:embed="rId3" cstate="print">
            <a:extLst>
              <a:ext uri="{28A0092B-C50C-407E-A947-70E740481C1C}">
                <a14:useLocalDpi xmlns="" xmlns:a14="http://schemas.microsoft.com/office/drawing/2010/main" val="0"/>
              </a:ext>
            </a:extLst>
          </a:blip>
          <a:stretch>
            <a:fillRect/>
          </a:stretch>
        </p:blipFill>
        <p:spPr bwMode="auto">
          <a:xfrm>
            <a:off x="0" y="6872288"/>
            <a:ext cx="9144000" cy="545782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3" name="Text Placeholder 2"/>
          <p:cNvSpPr>
            <a:spLocks noGrp="1"/>
          </p:cNvSpPr>
          <p:nvPr>
            <p:ph type="body" sz="quarter" idx="13" hasCustomPrompt="1"/>
          </p:nvPr>
        </p:nvSpPr>
        <p:spPr>
          <a:xfrm>
            <a:off x="395288" y="5373688"/>
            <a:ext cx="7777162" cy="935037"/>
          </a:xfrm>
        </p:spPr>
        <p:txBody>
          <a:bodyPr anchor="b"/>
          <a:lstStyle>
            <a:lvl1pPr marL="0" indent="0">
              <a:buNone/>
              <a:defRPr sz="2600" b="1">
                <a:solidFill>
                  <a:srgbClr val="DDDDDD"/>
                </a:solidFill>
              </a:defRPr>
            </a:lvl1pPr>
          </a:lstStyle>
          <a:p>
            <a:pPr lvl="0"/>
            <a:r>
              <a:rPr lang="de-CH" noProof="0" smtClean="0"/>
              <a:t>Key message</a:t>
            </a:r>
            <a:endParaRPr lang="de-CH" noProof="0"/>
          </a:p>
        </p:txBody>
      </p:sp>
    </p:spTree>
    <p:extLst>
      <p:ext uri="{BB962C8B-B14F-4D97-AF65-F5344CB8AC3E}">
        <p14:creationId xmlns="" xmlns:p14="http://schemas.microsoft.com/office/powerpoint/2010/main" val="1806701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accel="50000" decel="50000" fill="hold" nodeType="withEffect">
                                  <p:stCondLst>
                                    <p:cond delay="0"/>
                                  </p:stCondLst>
                                  <p:childTnLst>
                                    <p:animMotion origin="layout" path="M 0 0.03935 L 0 -0.79769 " pathEditMode="relative" rAng="0" ptsTypes="AA">
                                      <p:cBhvr>
                                        <p:cTn id="6" dur="10" fill="hold"/>
                                        <p:tgtEl>
                                          <p:spTgt spid="8"/>
                                        </p:tgtEl>
                                        <p:attrNameLst>
                                          <p:attrName>ppt_x</p:attrName>
                                          <p:attrName>ppt_y</p:attrName>
                                        </p:attrNameLst>
                                      </p:cBhvr>
                                      <p:rCtr x="0" y="-4185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2.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5288" y="261938"/>
            <a:ext cx="6913562" cy="863600"/>
          </a:xfrm>
          <a:prstGeom prst="rect">
            <a:avLst/>
          </a:prstGeom>
        </p:spPr>
        <p:txBody>
          <a:bodyPr vert="horz" lIns="0" tIns="0" rIns="0" bIns="0" rtlCol="0" anchor="b" anchorCtr="0">
            <a:noAutofit/>
          </a:bodyPr>
          <a:lstStyle/>
          <a:p>
            <a:r>
              <a:rPr lang="de-CH" noProof="0" dirty="0" smtClean="0"/>
              <a:t>Titelmasterformat durch Klicken bearbeiten</a:t>
            </a:r>
            <a:endParaRPr lang="de-CH" noProof="0" dirty="0"/>
          </a:p>
        </p:txBody>
      </p:sp>
      <p:sp>
        <p:nvSpPr>
          <p:cNvPr id="3" name="Text Placeholder 2"/>
          <p:cNvSpPr>
            <a:spLocks noGrp="1"/>
          </p:cNvSpPr>
          <p:nvPr>
            <p:ph type="body" idx="1"/>
          </p:nvPr>
        </p:nvSpPr>
        <p:spPr>
          <a:xfrm>
            <a:off x="395288" y="1484313"/>
            <a:ext cx="7993062" cy="4968875"/>
          </a:xfrm>
          <a:prstGeom prst="rect">
            <a:avLst/>
          </a:prstGeom>
        </p:spPr>
        <p:txBody>
          <a:bodyPr vert="horz" lIns="0" tIns="0" rIns="0" bIns="0" rtlCol="0">
            <a:noAutofit/>
          </a:bodyPr>
          <a:lstStyle/>
          <a:p>
            <a:pPr lvl="0"/>
            <a:r>
              <a:rPr lang="de-CH" noProof="0" dirty="0" smtClean="0"/>
              <a:t>Textmasterformat bearbeiten</a:t>
            </a:r>
          </a:p>
          <a:p>
            <a:pPr lvl="1"/>
            <a:r>
              <a:rPr lang="de-CH" noProof="0" dirty="0" smtClean="0"/>
              <a:t>Zweite Ebene</a:t>
            </a:r>
          </a:p>
          <a:p>
            <a:pPr lvl="2"/>
            <a:r>
              <a:rPr lang="de-CH" noProof="0" dirty="0" smtClean="0"/>
              <a:t>Dritte Ebene</a:t>
            </a:r>
          </a:p>
          <a:p>
            <a:pPr lvl="3"/>
            <a:r>
              <a:rPr lang="de-CH" noProof="0" dirty="0" smtClean="0"/>
              <a:t>Vierte Ebene</a:t>
            </a:r>
          </a:p>
          <a:p>
            <a:pPr lvl="4"/>
            <a:r>
              <a:rPr lang="de-CH" noProof="0" dirty="0" smtClean="0"/>
              <a:t>Fünfte Ebene</a:t>
            </a:r>
            <a:endParaRPr lang="de-CH" noProof="0" dirty="0"/>
          </a:p>
        </p:txBody>
      </p:sp>
      <p:pic>
        <p:nvPicPr>
          <p:cNvPr id="7" name="L_Swisslife" descr="Logo2012_Swisslife_color"/>
          <p:cNvPicPr>
            <a:picLocks noChangeAspect="1" noChangeArrowheads="1"/>
          </p:cNvPicPr>
          <p:nvPr/>
        </p:nvPicPr>
        <p:blipFill>
          <a:blip r:embed="rId12" cstate="print">
            <a:extLst>
              <a:ext uri="{28A0092B-C50C-407E-A947-70E740481C1C}">
                <a14:useLocalDpi xmlns="" xmlns:a14="http://schemas.microsoft.com/office/drawing/2010/main" val="0"/>
              </a:ext>
            </a:extLst>
          </a:blip>
          <a:srcRect/>
          <a:stretch>
            <a:fillRect/>
          </a:stretch>
        </p:blipFill>
        <p:spPr bwMode="auto">
          <a:xfrm>
            <a:off x="7870825" y="295275"/>
            <a:ext cx="1079500" cy="7556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8" name="FooterLine"/>
          <p:cNvSpPr>
            <a:spLocks noChangeShapeType="1"/>
          </p:cNvSpPr>
          <p:nvPr/>
        </p:nvSpPr>
        <p:spPr bwMode="auto">
          <a:xfrm>
            <a:off x="0" y="6548438"/>
            <a:ext cx="9140825" cy="0"/>
          </a:xfrm>
          <a:prstGeom prst="line">
            <a:avLst/>
          </a:prstGeom>
          <a:noFill/>
          <a:ln w="10795">
            <a:solidFill>
              <a:srgbClr val="A11C36"/>
            </a:solidFill>
            <a:round/>
            <a:headEnd/>
            <a:tailEnd/>
          </a:ln>
          <a:effectLst/>
        </p:spPr>
        <p:txBody>
          <a:bodyPr/>
          <a:lstStyle/>
          <a:p>
            <a:pPr>
              <a:defRPr/>
            </a:pPr>
            <a:endParaRPr lang="de-CH" noProof="0">
              <a:latin typeface="Arial" pitchFamily="-111" charset="0"/>
              <a:ea typeface="Arial" pitchFamily="-111" charset="0"/>
              <a:cs typeface="Arial" pitchFamily="-111" charset="0"/>
            </a:endParaRPr>
          </a:p>
        </p:txBody>
      </p:sp>
      <p:sp>
        <p:nvSpPr>
          <p:cNvPr id="9" name="Date Placeholder 8"/>
          <p:cNvSpPr>
            <a:spLocks noGrp="1"/>
          </p:cNvSpPr>
          <p:nvPr>
            <p:ph type="dt" sz="half" idx="2"/>
          </p:nvPr>
        </p:nvSpPr>
        <p:spPr>
          <a:xfrm>
            <a:off x="395536" y="6623135"/>
            <a:ext cx="576064" cy="216000"/>
          </a:xfrm>
          <a:prstGeom prst="rect">
            <a:avLst/>
          </a:prstGeom>
        </p:spPr>
        <p:txBody>
          <a:bodyPr vert="horz" lIns="0" tIns="0" rIns="0" bIns="0" rtlCol="0" anchor="t" anchorCtr="0"/>
          <a:lstStyle>
            <a:lvl1pPr algn="l">
              <a:defRPr sz="800" b="1">
                <a:solidFill>
                  <a:srgbClr val="000000"/>
                </a:solidFill>
                <a:latin typeface="Arial" pitchFamily="34" charset="0"/>
                <a:cs typeface="Arial" pitchFamily="34" charset="0"/>
              </a:defRPr>
            </a:lvl1pPr>
          </a:lstStyle>
          <a:p>
            <a:fld id="{83C3C351-44EA-4581-9862-72B0D0AAEC65}" type="datetimeFigureOut">
              <a:rPr lang="de-CH" noProof="0" smtClean="0"/>
              <a:pPr/>
              <a:t>27.08.2018</a:t>
            </a:fld>
            <a:endParaRPr lang="de-CH" noProof="0"/>
          </a:p>
        </p:txBody>
      </p:sp>
      <p:sp>
        <p:nvSpPr>
          <p:cNvPr id="10" name="Footer Placeholder 9"/>
          <p:cNvSpPr>
            <a:spLocks noGrp="1"/>
          </p:cNvSpPr>
          <p:nvPr>
            <p:ph type="ftr" sz="quarter" idx="3"/>
          </p:nvPr>
        </p:nvSpPr>
        <p:spPr>
          <a:xfrm>
            <a:off x="971600" y="6623135"/>
            <a:ext cx="7416824" cy="216000"/>
          </a:xfrm>
          <a:prstGeom prst="rect">
            <a:avLst/>
          </a:prstGeom>
        </p:spPr>
        <p:txBody>
          <a:bodyPr vert="horz" lIns="0" tIns="0" rIns="0" bIns="0" rtlCol="0" anchor="t" anchorCtr="0"/>
          <a:lstStyle>
            <a:lvl1pPr algn="l">
              <a:defRPr sz="800" b="1">
                <a:solidFill>
                  <a:srgbClr val="000000"/>
                </a:solidFill>
                <a:latin typeface="Arial" pitchFamily="34" charset="0"/>
                <a:cs typeface="Arial" pitchFamily="34" charset="0"/>
              </a:defRPr>
            </a:lvl1pPr>
          </a:lstStyle>
          <a:p>
            <a:endParaRPr lang="de-CH" noProof="0"/>
          </a:p>
        </p:txBody>
      </p:sp>
      <p:sp>
        <p:nvSpPr>
          <p:cNvPr id="11" name="Slide Number Placeholder 10"/>
          <p:cNvSpPr>
            <a:spLocks noGrp="1"/>
          </p:cNvSpPr>
          <p:nvPr>
            <p:ph type="sldNum" sz="quarter" idx="4"/>
          </p:nvPr>
        </p:nvSpPr>
        <p:spPr>
          <a:xfrm>
            <a:off x="8459789" y="6623136"/>
            <a:ext cx="504825" cy="216000"/>
          </a:xfrm>
          <a:prstGeom prst="rect">
            <a:avLst/>
          </a:prstGeom>
        </p:spPr>
        <p:txBody>
          <a:bodyPr vert="horz" lIns="0" tIns="0" rIns="0" bIns="0" rtlCol="0" anchor="t" anchorCtr="0"/>
          <a:lstStyle>
            <a:lvl1pPr algn="r">
              <a:defRPr sz="1000" b="1">
                <a:solidFill>
                  <a:srgbClr val="000000"/>
                </a:solidFill>
                <a:latin typeface="Arial" pitchFamily="34" charset="0"/>
                <a:cs typeface="Arial" pitchFamily="34" charset="0"/>
              </a:defRPr>
            </a:lvl1pPr>
          </a:lstStyle>
          <a:p>
            <a:fld id="{C40CB53E-2E47-486B-9DFE-E0431D7D6E56}" type="slidenum">
              <a:rPr lang="de-CH" noProof="0" smtClean="0"/>
              <a:pPr/>
              <a:t>‹N°›</a:t>
            </a:fld>
            <a:endParaRPr lang="de-CH" noProof="0"/>
          </a:p>
        </p:txBody>
      </p:sp>
      <p:pic>
        <p:nvPicPr>
          <p:cNvPr id="1026" name="AssetManagers" descr="Y:\SwissLife\Examples\image3.png" hidden="1"/>
          <p:cNvPicPr>
            <a:picLocks noChangeArrowheads="1"/>
          </p:cNvPicPr>
          <p:nvPr>
            <p:custDataLst>
              <p:tags r:id="rId11"/>
            </p:custDataLst>
          </p:nvPr>
        </p:nvPicPr>
        <p:blipFill>
          <a:blip r:embed="rId13" cstate="print">
            <a:extLst>
              <a:ext uri="{28A0092B-C50C-407E-A947-70E740481C1C}">
                <a14:useLocalDpi xmlns="" xmlns:a14="http://schemas.microsoft.com/office/drawing/2010/main" val="0"/>
              </a:ext>
            </a:extLst>
          </a:blip>
          <a:srcRect/>
          <a:stretch>
            <a:fillRect/>
          </a:stretch>
        </p:blipFill>
        <p:spPr bwMode="auto">
          <a:xfrm>
            <a:off x="7869238" y="295275"/>
            <a:ext cx="925512" cy="75565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669642716"/>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Lst>
  <p:txStyles>
    <p:titleStyle>
      <a:lvl1pPr algn="l" defTabSz="914400" rtl="0" eaLnBrk="1" latinLnBrk="0" hangingPunct="1">
        <a:lnSpc>
          <a:spcPct val="92000"/>
        </a:lnSpc>
        <a:spcBef>
          <a:spcPct val="0"/>
        </a:spcBef>
        <a:buNone/>
        <a:defRPr sz="2600" b="1"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ts val="528"/>
        </a:spcBef>
        <a:buFont typeface="Wingdings" pitchFamily="2" charset="2"/>
        <a:buChar char="§"/>
        <a:defRPr sz="2200" b="0" kern="1200">
          <a:solidFill>
            <a:schemeClr val="tx1"/>
          </a:solidFill>
          <a:latin typeface="Arial" pitchFamily="34" charset="0"/>
          <a:ea typeface="+mn-ea"/>
          <a:cs typeface="Arial" pitchFamily="34" charset="0"/>
        </a:defRPr>
      </a:lvl1pPr>
      <a:lvl2pPr marL="630000" indent="-270000" algn="l" defTabSz="914400" rtl="0" eaLnBrk="1" latinLnBrk="0" hangingPunct="1">
        <a:spcBef>
          <a:spcPts val="528"/>
        </a:spcBef>
        <a:buFont typeface="Wingdings" pitchFamily="2" charset="2"/>
        <a:buChar char="§"/>
        <a:defRPr sz="2200" kern="1200">
          <a:solidFill>
            <a:schemeClr val="tx1"/>
          </a:solidFill>
          <a:latin typeface="Arial" pitchFamily="34" charset="0"/>
          <a:ea typeface="+mn-ea"/>
          <a:cs typeface="Arial" pitchFamily="34" charset="0"/>
        </a:defRPr>
      </a:lvl2pPr>
      <a:lvl3pPr marL="866775" indent="-231775" algn="l" defTabSz="901700" rtl="0" eaLnBrk="1" latinLnBrk="0" hangingPunct="1">
        <a:spcBef>
          <a:spcPts val="528"/>
        </a:spcBef>
        <a:buFont typeface="Wingdings" pitchFamily="2" charset="2"/>
        <a:buChar char="§"/>
        <a:defRPr sz="2000" kern="1200">
          <a:solidFill>
            <a:schemeClr val="tx1"/>
          </a:solidFill>
          <a:latin typeface="Arial" pitchFamily="34" charset="0"/>
          <a:ea typeface="+mn-ea"/>
          <a:cs typeface="Arial" pitchFamily="34" charset="0"/>
        </a:defRPr>
      </a:lvl3pPr>
      <a:lvl4pPr marL="1080000" indent="-228600" algn="l" defTabSz="914400" rtl="0" eaLnBrk="1" latinLnBrk="0" hangingPunct="1">
        <a:spcBef>
          <a:spcPts val="528"/>
        </a:spcBef>
        <a:buFont typeface="Wingdings" pitchFamily="2" charset="2"/>
        <a:buChar char="§"/>
        <a:tabLst/>
        <a:defRPr sz="1800" kern="1200">
          <a:solidFill>
            <a:schemeClr val="tx1"/>
          </a:solidFill>
          <a:latin typeface="Arial" pitchFamily="34" charset="0"/>
          <a:ea typeface="+mn-ea"/>
          <a:cs typeface="Arial" pitchFamily="34" charset="0"/>
        </a:defRPr>
      </a:lvl4pPr>
      <a:lvl5pPr marL="1310400" indent="-228600" algn="l" defTabSz="914400" rtl="0" eaLnBrk="1" latinLnBrk="0" hangingPunct="1">
        <a:spcBef>
          <a:spcPts val="528"/>
        </a:spcBef>
        <a:buFont typeface="Wingdings" pitchFamily="2" charset="2"/>
        <a:buChar char="§"/>
        <a:defRPr sz="18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1115616" y="4077072"/>
            <a:ext cx="7057578" cy="1944216"/>
          </a:xfrm>
        </p:spPr>
        <p:txBody>
          <a:bodyPr/>
          <a:lstStyle/>
          <a:p>
            <a:pPr algn="ctr"/>
            <a:r>
              <a:rPr lang="fr-CH" sz="1400" dirty="0" smtClean="0">
                <a:solidFill>
                  <a:srgbClr val="582C00"/>
                </a:solidFill>
              </a:rPr>
              <a:t>Centre </a:t>
            </a:r>
            <a:r>
              <a:rPr lang="fr-CH" sz="1400" kern="0" dirty="0" smtClean="0">
                <a:solidFill>
                  <a:srgbClr val="582C00"/>
                </a:solidFill>
              </a:rPr>
              <a:t>d'Information</a:t>
            </a:r>
            <a:r>
              <a:rPr lang="fr-CH" sz="1400" dirty="0" smtClean="0">
                <a:solidFill>
                  <a:srgbClr val="582C00"/>
                </a:solidFill>
              </a:rPr>
              <a:t> et de Promotion de l'Image d'une Nouvelle Afrique</a:t>
            </a:r>
            <a:br>
              <a:rPr lang="fr-CH" sz="1400" dirty="0" smtClean="0">
                <a:solidFill>
                  <a:srgbClr val="582C00"/>
                </a:solidFill>
              </a:rPr>
            </a:br>
            <a:r>
              <a:rPr lang="en-US" sz="1400" dirty="0" smtClean="0"/>
              <a:t> </a:t>
            </a:r>
            <a:r>
              <a:rPr lang="en-US" sz="1400" dirty="0" smtClean="0">
                <a:solidFill>
                  <a:srgbClr val="582C00"/>
                </a:solidFill>
              </a:rPr>
              <a:t>C</a:t>
            </a:r>
            <a:r>
              <a:rPr lang="en-US" sz="1400" dirty="0" smtClean="0">
                <a:solidFill>
                  <a:srgbClr val="582C00"/>
                </a:solidFill>
              </a:rPr>
              <a:t>enter of </a:t>
            </a:r>
            <a:r>
              <a:rPr lang="en-US" sz="1400" dirty="0" smtClean="0">
                <a:solidFill>
                  <a:srgbClr val="582C00"/>
                </a:solidFill>
              </a:rPr>
              <a:t>I</a:t>
            </a:r>
            <a:r>
              <a:rPr lang="en-US" sz="1400" dirty="0" smtClean="0">
                <a:solidFill>
                  <a:srgbClr val="582C00"/>
                </a:solidFill>
              </a:rPr>
              <a:t>nformation and for the Promotion of the </a:t>
            </a:r>
            <a:r>
              <a:rPr lang="en-US" sz="1400" dirty="0" smtClean="0">
                <a:solidFill>
                  <a:srgbClr val="582C00"/>
                </a:solidFill>
              </a:rPr>
              <a:t>Image of a New Africa </a:t>
            </a:r>
            <a:r>
              <a:rPr lang="fr-CH" sz="1400" dirty="0" smtClean="0">
                <a:solidFill>
                  <a:srgbClr val="582C00"/>
                </a:solidFill>
              </a:rPr>
              <a:t/>
            </a:r>
            <a:br>
              <a:rPr lang="fr-CH" sz="1400" dirty="0" smtClean="0">
                <a:solidFill>
                  <a:srgbClr val="582C00"/>
                </a:solidFill>
              </a:rPr>
            </a:br>
            <a:r>
              <a:rPr lang="fr-CH" sz="1400" u="sng" dirty="0" smtClean="0">
                <a:solidFill>
                  <a:srgbClr val="582C00"/>
                </a:solidFill>
              </a:rPr>
              <a:t>www.cipina.org</a:t>
            </a:r>
            <a:endParaRPr lang="de-DE" sz="1400" u="sng" dirty="0">
              <a:solidFill>
                <a:srgbClr val="582C00"/>
              </a:solidFill>
            </a:endParaRPr>
          </a:p>
        </p:txBody>
      </p:sp>
      <p:pic>
        <p:nvPicPr>
          <p:cNvPr id="3" name="Image 2" descr="K:\logo-cipina-final.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123728" y="250676"/>
            <a:ext cx="4762500" cy="4762500"/>
          </a:xfrm>
          <a:prstGeom prst="rect">
            <a:avLst/>
          </a:prstGeom>
          <a:noFill/>
          <a:ln w="9525">
            <a:noFill/>
            <a:miter lim="800000"/>
            <a:headEnd/>
            <a:tailEnd/>
          </a:ln>
        </p:spPr>
      </p:pic>
    </p:spTree>
    <p:extLst>
      <p:ext uri="{BB962C8B-B14F-4D97-AF65-F5344CB8AC3E}">
        <p14:creationId xmlns="" xmlns:p14="http://schemas.microsoft.com/office/powerpoint/2010/main" val="23593782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K:\logo-cipina-final.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519342" y="39638"/>
            <a:ext cx="1589162" cy="1589162"/>
          </a:xfrm>
          <a:prstGeom prst="rect">
            <a:avLst/>
          </a:prstGeom>
          <a:noFill/>
          <a:ln w="9525">
            <a:noFill/>
            <a:miter lim="800000"/>
            <a:headEnd/>
            <a:tailEnd/>
          </a:ln>
        </p:spPr>
      </p:pic>
      <p:sp>
        <p:nvSpPr>
          <p:cNvPr id="6" name="ZoneTexte 5"/>
          <p:cNvSpPr txBox="1"/>
          <p:nvPr/>
        </p:nvSpPr>
        <p:spPr>
          <a:xfrm>
            <a:off x="251520" y="260648"/>
            <a:ext cx="6100655" cy="7140416"/>
          </a:xfrm>
          <a:prstGeom prst="rect">
            <a:avLst/>
          </a:prstGeom>
          <a:noFill/>
        </p:spPr>
        <p:txBody>
          <a:bodyPr wrap="square" rtlCol="0">
            <a:spAutoFit/>
          </a:bodyPr>
          <a:lstStyle/>
          <a:p>
            <a:pPr algn="just"/>
            <a:r>
              <a:rPr lang="fr-CH" sz="2400" b="1" u="sng" dirty="0" smtClean="0">
                <a:solidFill>
                  <a:srgbClr val="FF0000"/>
                </a:solidFill>
                <a:latin typeface="Arial" pitchFamily="34" charset="0"/>
                <a:cs typeface="Arial" pitchFamily="34" charset="0"/>
              </a:rPr>
              <a:t>Bulletin d’information </a:t>
            </a:r>
            <a:r>
              <a:rPr lang="fr-CH" sz="2400" b="1" u="sng" dirty="0" smtClean="0">
                <a:solidFill>
                  <a:srgbClr val="FF0000"/>
                </a:solidFill>
                <a:latin typeface="Arial" pitchFamily="34" charset="0"/>
                <a:cs typeface="Arial" pitchFamily="34" charset="0"/>
              </a:rPr>
              <a:t>mensuel du CIPINA</a:t>
            </a:r>
          </a:p>
          <a:p>
            <a:pPr algn="just"/>
            <a:endParaRPr lang="fr-CH" sz="2600" b="1" u="sng" dirty="0" smtClean="0">
              <a:solidFill>
                <a:srgbClr val="FF0000"/>
              </a:solidFill>
              <a:latin typeface="Arial" pitchFamily="34" charset="0"/>
              <a:cs typeface="Arial" pitchFamily="34" charset="0"/>
            </a:endParaRPr>
          </a:p>
          <a:p>
            <a:pPr algn="just"/>
            <a:r>
              <a:rPr lang="fr-CH" sz="2000" b="1" dirty="0" smtClean="0">
                <a:solidFill>
                  <a:srgbClr val="582C00"/>
                </a:solidFill>
                <a:latin typeface="Arial" pitchFamily="34" charset="0"/>
                <a:cs typeface="Arial" pitchFamily="34" charset="0"/>
              </a:rPr>
              <a:t>(En français et en anglais, Plus de 200 000 abonnés sur les 5 continents)</a:t>
            </a:r>
          </a:p>
          <a:p>
            <a:pPr algn="just"/>
            <a:endParaRPr lang="fr-CH" sz="2000" b="1" dirty="0" smtClean="0">
              <a:solidFill>
                <a:srgbClr val="582C00"/>
              </a:solidFill>
              <a:latin typeface="Arial" pitchFamily="34" charset="0"/>
              <a:cs typeface="Arial" pitchFamily="34" charset="0"/>
            </a:endParaRPr>
          </a:p>
          <a:p>
            <a:pPr algn="just"/>
            <a:r>
              <a:rPr lang="fr-CH" sz="2400" b="1" u="sng" dirty="0" smtClean="0">
                <a:solidFill>
                  <a:srgbClr val="FF0000"/>
                </a:solidFill>
              </a:rPr>
              <a:t>CIPINA </a:t>
            </a:r>
            <a:r>
              <a:rPr lang="fr-CH" sz="2400" b="1" u="sng" dirty="0" err="1" smtClean="0">
                <a:solidFill>
                  <a:srgbClr val="FF0000"/>
                </a:solidFill>
              </a:rPr>
              <a:t>monthly</a:t>
            </a:r>
            <a:r>
              <a:rPr lang="fr-CH" sz="2400" b="1" u="sng" dirty="0" smtClean="0">
                <a:solidFill>
                  <a:srgbClr val="FF0000"/>
                </a:solidFill>
              </a:rPr>
              <a:t> Newsletter</a:t>
            </a:r>
          </a:p>
          <a:p>
            <a:pPr algn="just"/>
            <a:endParaRPr lang="fr-CH" sz="2800" b="1" u="sng" dirty="0" smtClean="0">
              <a:solidFill>
                <a:srgbClr val="FF0000"/>
              </a:solidFill>
            </a:endParaRPr>
          </a:p>
          <a:p>
            <a:pPr algn="just"/>
            <a:r>
              <a:rPr lang="en-US" sz="2000" b="1" dirty="0" smtClean="0">
                <a:solidFill>
                  <a:srgbClr val="663300"/>
                </a:solidFill>
              </a:rPr>
              <a:t>(In French and English, More than 200 000 subscribers worldwide</a:t>
            </a:r>
            <a:r>
              <a:rPr lang="en-US" sz="2000" b="1" dirty="0" smtClean="0">
                <a:solidFill>
                  <a:srgbClr val="663300"/>
                </a:solidFill>
              </a:rPr>
              <a:t>)</a:t>
            </a:r>
          </a:p>
          <a:p>
            <a:pPr algn="just"/>
            <a:endParaRPr lang="en-US" sz="2000" b="1" dirty="0" smtClean="0">
              <a:solidFill>
                <a:srgbClr val="663300"/>
              </a:solidFill>
            </a:endParaRPr>
          </a:p>
          <a:p>
            <a:pPr algn="just"/>
            <a:endParaRPr lang="en-US" sz="2000" b="1" dirty="0" smtClean="0">
              <a:solidFill>
                <a:srgbClr val="663300"/>
              </a:solidFill>
            </a:endParaRPr>
          </a:p>
          <a:p>
            <a:endParaRPr lang="en-US" sz="2000" b="1" dirty="0" smtClean="0">
              <a:solidFill>
                <a:srgbClr val="663300"/>
              </a:solidFill>
            </a:endParaRPr>
          </a:p>
          <a:p>
            <a:endParaRPr lang="fr-CH" sz="2000" b="1" dirty="0" smtClean="0">
              <a:solidFill>
                <a:srgbClr val="663300"/>
              </a:solidFill>
            </a:endParaRPr>
          </a:p>
          <a:p>
            <a:endParaRPr lang="fr-CH" sz="2000" b="1" dirty="0" smtClean="0">
              <a:solidFill>
                <a:srgbClr val="582C00"/>
              </a:solidFill>
              <a:latin typeface="Arial" pitchFamily="34" charset="0"/>
              <a:cs typeface="Arial" pitchFamily="34" charset="0"/>
            </a:endParaRPr>
          </a:p>
          <a:p>
            <a:endParaRPr lang="fr-CH" sz="2000" b="1" dirty="0" smtClean="0">
              <a:solidFill>
                <a:srgbClr val="582C00"/>
              </a:solidFill>
              <a:latin typeface="Arial" pitchFamily="34" charset="0"/>
              <a:cs typeface="Arial" pitchFamily="34" charset="0"/>
            </a:endParaRPr>
          </a:p>
          <a:p>
            <a:endParaRPr lang="fr-CH" sz="2600" b="1" dirty="0" smtClean="0">
              <a:solidFill>
                <a:srgbClr val="582C00"/>
              </a:solidFill>
              <a:latin typeface="Arial" pitchFamily="34" charset="0"/>
              <a:cs typeface="Arial" pitchFamily="34" charset="0"/>
            </a:endParaRPr>
          </a:p>
          <a:p>
            <a:endParaRPr lang="fr-CH" sz="2600" b="1" dirty="0" smtClean="0">
              <a:solidFill>
                <a:srgbClr val="582C00"/>
              </a:solidFill>
              <a:latin typeface="Arial" pitchFamily="34" charset="0"/>
              <a:cs typeface="Arial" pitchFamily="34" charset="0"/>
            </a:endParaRPr>
          </a:p>
          <a:p>
            <a:endParaRPr lang="fr-CH" sz="2600" b="1" dirty="0" smtClean="0">
              <a:solidFill>
                <a:srgbClr val="582C00"/>
              </a:solidFill>
              <a:latin typeface="Arial" pitchFamily="34" charset="0"/>
              <a:cs typeface="Arial" pitchFamily="34" charset="0"/>
            </a:endParaRPr>
          </a:p>
          <a:p>
            <a:endParaRPr lang="de-DE" sz="2600" b="1" dirty="0">
              <a:solidFill>
                <a:srgbClr val="582C00"/>
              </a:solidFill>
              <a:latin typeface="Arial" pitchFamily="34" charset="0"/>
              <a:cs typeface="Arial" pitchFamily="34" charset="0"/>
            </a:endParaRPr>
          </a:p>
        </p:txBody>
      </p:sp>
      <p:pic>
        <p:nvPicPr>
          <p:cNvPr id="2" name="Picture 2" descr="C:\Users\Tidiane\Documents\Logo CIPINA complet  JPEG.jpg"/>
          <p:cNvPicPr>
            <a:picLocks noChangeAspect="1" noChangeArrowheads="1"/>
          </p:cNvPicPr>
          <p:nvPr/>
        </p:nvPicPr>
        <p:blipFill>
          <a:blip r:embed="rId3" cstate="print"/>
          <a:srcRect/>
          <a:stretch>
            <a:fillRect/>
          </a:stretch>
        </p:blipFill>
        <p:spPr bwMode="auto">
          <a:xfrm>
            <a:off x="467544" y="4437112"/>
            <a:ext cx="7620000" cy="1238250"/>
          </a:xfrm>
          <a:prstGeom prst="rect">
            <a:avLst/>
          </a:prstGeom>
          <a:noFill/>
        </p:spPr>
      </p:pic>
    </p:spTree>
    <p:extLst>
      <p:ext uri="{BB962C8B-B14F-4D97-AF65-F5344CB8AC3E}">
        <p14:creationId xmlns="" xmlns:p14="http://schemas.microsoft.com/office/powerpoint/2010/main" val="18382303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2" name="Image 1" descr="K:\logo-cipina-final.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519342" y="39638"/>
            <a:ext cx="1589162" cy="1589162"/>
          </a:xfrm>
          <a:prstGeom prst="rect">
            <a:avLst/>
          </a:prstGeom>
          <a:noFill/>
          <a:ln w="9525">
            <a:noFill/>
            <a:miter lim="800000"/>
            <a:headEnd/>
            <a:tailEnd/>
          </a:ln>
        </p:spPr>
      </p:pic>
      <p:sp>
        <p:nvSpPr>
          <p:cNvPr id="7" name="Rectangle 6"/>
          <p:cNvSpPr/>
          <p:nvPr/>
        </p:nvSpPr>
        <p:spPr>
          <a:xfrm>
            <a:off x="308133" y="548680"/>
            <a:ext cx="7432217" cy="4801314"/>
          </a:xfrm>
          <a:prstGeom prst="rect">
            <a:avLst/>
          </a:prstGeom>
        </p:spPr>
        <p:txBody>
          <a:bodyPr wrap="square">
            <a:spAutoFit/>
          </a:bodyPr>
          <a:lstStyle/>
          <a:p>
            <a:r>
              <a:rPr lang="fr-FR" sz="2600" b="1" u="sng" dirty="0">
                <a:solidFill>
                  <a:srgbClr val="FF0000"/>
                </a:solidFill>
              </a:rPr>
              <a:t>Votre soutien est indispensable à </a:t>
            </a:r>
            <a:r>
              <a:rPr lang="fr-FR" sz="2600" b="1" u="sng" dirty="0" smtClean="0">
                <a:solidFill>
                  <a:srgbClr val="FF0000"/>
                </a:solidFill>
              </a:rPr>
              <a:t>notre action</a:t>
            </a:r>
          </a:p>
          <a:p>
            <a:r>
              <a:rPr lang="en-US" sz="2400" b="1" u="sng" dirty="0" smtClean="0">
                <a:solidFill>
                  <a:srgbClr val="FF0000"/>
                </a:solidFill>
              </a:rPr>
              <a:t>Your support is essential to our action</a:t>
            </a:r>
            <a:endParaRPr lang="fr-FR" sz="2400" b="1" u="sng" dirty="0" smtClean="0">
              <a:solidFill>
                <a:srgbClr val="FF0000"/>
              </a:solidFill>
            </a:endParaRPr>
          </a:p>
          <a:p>
            <a:endParaRPr lang="fr-FR" b="1" dirty="0">
              <a:solidFill>
                <a:srgbClr val="582C00"/>
              </a:solidFill>
            </a:endParaRPr>
          </a:p>
          <a:p>
            <a:r>
              <a:rPr lang="fr-FR" sz="1400" b="1" dirty="0">
                <a:solidFill>
                  <a:srgbClr val="582C00"/>
                </a:solidFill>
              </a:rPr>
              <a:t>Depuis la </a:t>
            </a:r>
            <a:r>
              <a:rPr lang="fr-FR" sz="1400" b="1" dirty="0" smtClean="0">
                <a:solidFill>
                  <a:srgbClr val="582C00"/>
                </a:solidFill>
              </a:rPr>
              <a:t>Suisse / </a:t>
            </a:r>
            <a:r>
              <a:rPr lang="fr-FR" sz="1400" b="1" dirty="0" err="1" smtClean="0">
                <a:solidFill>
                  <a:srgbClr val="582C00"/>
                </a:solidFill>
              </a:rPr>
              <a:t>From</a:t>
            </a:r>
            <a:r>
              <a:rPr lang="fr-FR" sz="1400" b="1" dirty="0" smtClean="0">
                <a:solidFill>
                  <a:srgbClr val="582C00"/>
                </a:solidFill>
              </a:rPr>
              <a:t> </a:t>
            </a:r>
            <a:r>
              <a:rPr lang="fr-FR" sz="1400" b="1" dirty="0" err="1" smtClean="0">
                <a:solidFill>
                  <a:srgbClr val="582C00"/>
                </a:solidFill>
              </a:rPr>
              <a:t>Switzerland</a:t>
            </a:r>
            <a:r>
              <a:rPr lang="fr-FR" sz="1400" dirty="0">
                <a:solidFill>
                  <a:srgbClr val="582C00"/>
                </a:solidFill>
              </a:rPr>
              <a:t/>
            </a:r>
            <a:br>
              <a:rPr lang="fr-FR" sz="1400" dirty="0">
                <a:solidFill>
                  <a:srgbClr val="582C00"/>
                </a:solidFill>
              </a:rPr>
            </a:br>
            <a:r>
              <a:rPr lang="fr-FR" sz="1400" dirty="0">
                <a:solidFill>
                  <a:srgbClr val="582C00"/>
                </a:solidFill>
              </a:rPr>
              <a:t>CCP 12-457012-3 ou </a:t>
            </a:r>
            <a:br>
              <a:rPr lang="fr-FR" sz="1400" dirty="0">
                <a:solidFill>
                  <a:srgbClr val="582C00"/>
                </a:solidFill>
              </a:rPr>
            </a:br>
            <a:r>
              <a:rPr lang="fr-FR" sz="1400" dirty="0">
                <a:solidFill>
                  <a:srgbClr val="582C00"/>
                </a:solidFill>
              </a:rPr>
              <a:t>IBAN </a:t>
            </a:r>
            <a:r>
              <a:rPr lang="fr-FR" sz="1400" dirty="0" smtClean="0">
                <a:solidFill>
                  <a:srgbClr val="582C00"/>
                </a:solidFill>
              </a:rPr>
              <a:t>: CH67 </a:t>
            </a:r>
            <a:r>
              <a:rPr lang="fr-FR" sz="1400" dirty="0">
                <a:solidFill>
                  <a:srgbClr val="582C00"/>
                </a:solidFill>
              </a:rPr>
              <a:t>0900 0000 1245 7012 3</a:t>
            </a:r>
            <a:br>
              <a:rPr lang="fr-FR" sz="1400" dirty="0">
                <a:solidFill>
                  <a:srgbClr val="582C00"/>
                </a:solidFill>
              </a:rPr>
            </a:br>
            <a:endParaRPr lang="fr-FR" sz="1400" dirty="0" smtClean="0">
              <a:solidFill>
                <a:srgbClr val="582C00"/>
              </a:solidFill>
            </a:endParaRPr>
          </a:p>
          <a:p>
            <a:r>
              <a:rPr lang="fr-FR" sz="1400" b="1" dirty="0" smtClean="0">
                <a:solidFill>
                  <a:srgbClr val="582C00"/>
                </a:solidFill>
              </a:rPr>
              <a:t>Depuis </a:t>
            </a:r>
            <a:r>
              <a:rPr lang="fr-FR" sz="1400" b="1" dirty="0">
                <a:solidFill>
                  <a:srgbClr val="582C00"/>
                </a:solidFill>
              </a:rPr>
              <a:t>l’étranger </a:t>
            </a:r>
            <a:r>
              <a:rPr lang="fr-FR" sz="1400" b="1" dirty="0" smtClean="0">
                <a:solidFill>
                  <a:srgbClr val="582C00"/>
                </a:solidFill>
              </a:rPr>
              <a:t>/ </a:t>
            </a:r>
            <a:r>
              <a:rPr lang="fr-FR" sz="1400" b="1" dirty="0" err="1" smtClean="0">
                <a:solidFill>
                  <a:srgbClr val="582C00"/>
                </a:solidFill>
              </a:rPr>
              <a:t>From</a:t>
            </a:r>
            <a:r>
              <a:rPr lang="fr-FR" sz="1400" b="1" dirty="0" smtClean="0">
                <a:solidFill>
                  <a:srgbClr val="582C00"/>
                </a:solidFill>
              </a:rPr>
              <a:t> </a:t>
            </a:r>
            <a:r>
              <a:rPr lang="fr-FR" sz="1400" b="1" dirty="0" err="1" smtClean="0">
                <a:solidFill>
                  <a:srgbClr val="582C00"/>
                </a:solidFill>
              </a:rPr>
              <a:t>abroad</a:t>
            </a:r>
            <a:r>
              <a:rPr lang="fr-FR" sz="1400" dirty="0">
                <a:solidFill>
                  <a:srgbClr val="582C00"/>
                </a:solidFill>
              </a:rPr>
              <a:t/>
            </a:r>
            <a:br>
              <a:rPr lang="fr-FR" sz="1400" dirty="0">
                <a:solidFill>
                  <a:srgbClr val="582C00"/>
                </a:solidFill>
              </a:rPr>
            </a:br>
            <a:r>
              <a:rPr lang="fr-FR" sz="1400" dirty="0">
                <a:solidFill>
                  <a:srgbClr val="582C00"/>
                </a:solidFill>
              </a:rPr>
              <a:t>CH67 0900 0000 1245 7012 </a:t>
            </a:r>
            <a:r>
              <a:rPr lang="fr-FR" sz="1400" dirty="0" smtClean="0">
                <a:solidFill>
                  <a:srgbClr val="582C00"/>
                </a:solidFill>
              </a:rPr>
              <a:t>3</a:t>
            </a:r>
          </a:p>
          <a:p>
            <a:endParaRPr lang="fr-FR" sz="1400" dirty="0">
              <a:solidFill>
                <a:srgbClr val="582C00"/>
              </a:solidFill>
            </a:endParaRPr>
          </a:p>
          <a:p>
            <a:r>
              <a:rPr lang="de-DE" sz="1400" b="1" dirty="0" err="1">
                <a:solidFill>
                  <a:srgbClr val="582C00"/>
                </a:solidFill>
              </a:rPr>
              <a:t>Coordonnées</a:t>
            </a:r>
            <a:r>
              <a:rPr lang="de-DE" sz="1400" b="1" dirty="0">
                <a:solidFill>
                  <a:srgbClr val="582C00"/>
                </a:solidFill>
              </a:rPr>
              <a:t> </a:t>
            </a:r>
            <a:r>
              <a:rPr lang="de-DE" sz="1400" b="1" dirty="0" err="1" smtClean="0">
                <a:solidFill>
                  <a:srgbClr val="582C00"/>
                </a:solidFill>
              </a:rPr>
              <a:t>bancaires</a:t>
            </a:r>
            <a:r>
              <a:rPr lang="de-DE" sz="1400" b="1" dirty="0" smtClean="0">
                <a:solidFill>
                  <a:srgbClr val="582C00"/>
                </a:solidFill>
              </a:rPr>
              <a:t> / Bank </a:t>
            </a:r>
            <a:r>
              <a:rPr lang="de-DE" sz="1400" b="1" dirty="0" err="1" smtClean="0">
                <a:solidFill>
                  <a:srgbClr val="582C00"/>
                </a:solidFill>
              </a:rPr>
              <a:t>details</a:t>
            </a:r>
            <a:r>
              <a:rPr lang="de-DE" sz="1400" b="1" dirty="0" smtClean="0">
                <a:solidFill>
                  <a:srgbClr val="582C00"/>
                </a:solidFill>
              </a:rPr>
              <a:t> </a:t>
            </a:r>
            <a:r>
              <a:rPr lang="de-DE" sz="1400" dirty="0">
                <a:solidFill>
                  <a:srgbClr val="582C00"/>
                </a:solidFill>
              </a:rPr>
              <a:t/>
            </a:r>
            <a:br>
              <a:rPr lang="de-DE" sz="1400" dirty="0">
                <a:solidFill>
                  <a:srgbClr val="582C00"/>
                </a:solidFill>
              </a:rPr>
            </a:br>
            <a:r>
              <a:rPr lang="de-DE" sz="1400" dirty="0" err="1">
                <a:solidFill>
                  <a:srgbClr val="582C00"/>
                </a:solidFill>
              </a:rPr>
              <a:t>Bénéficiaire</a:t>
            </a:r>
            <a:r>
              <a:rPr lang="de-DE" sz="1400" dirty="0">
                <a:solidFill>
                  <a:srgbClr val="582C00"/>
                </a:solidFill>
              </a:rPr>
              <a:t> : CIPINA</a:t>
            </a:r>
            <a:br>
              <a:rPr lang="de-DE" sz="1400" dirty="0">
                <a:solidFill>
                  <a:srgbClr val="582C00"/>
                </a:solidFill>
              </a:rPr>
            </a:br>
            <a:r>
              <a:rPr lang="de-DE" sz="1400" dirty="0">
                <a:solidFill>
                  <a:srgbClr val="582C00"/>
                </a:solidFill>
              </a:rPr>
              <a:t>BIC : POFICHBEXXX</a:t>
            </a:r>
            <a:br>
              <a:rPr lang="de-DE" sz="1400" dirty="0">
                <a:solidFill>
                  <a:srgbClr val="582C00"/>
                </a:solidFill>
              </a:rPr>
            </a:br>
            <a:r>
              <a:rPr lang="de-DE" sz="1400" dirty="0">
                <a:solidFill>
                  <a:srgbClr val="582C00"/>
                </a:solidFill>
              </a:rPr>
              <a:t>Clearing : 9000</a:t>
            </a:r>
            <a:br>
              <a:rPr lang="de-DE" sz="1400" dirty="0">
                <a:solidFill>
                  <a:srgbClr val="582C00"/>
                </a:solidFill>
              </a:rPr>
            </a:br>
            <a:r>
              <a:rPr lang="de-DE" sz="1400" dirty="0">
                <a:solidFill>
                  <a:srgbClr val="582C00"/>
                </a:solidFill>
              </a:rPr>
              <a:t>Adresse : </a:t>
            </a:r>
            <a:r>
              <a:rPr lang="de-DE" sz="1400" dirty="0" err="1">
                <a:solidFill>
                  <a:srgbClr val="582C00"/>
                </a:solidFill>
              </a:rPr>
              <a:t>PostFinance</a:t>
            </a:r>
            <a:r>
              <a:rPr lang="de-DE" sz="1400" dirty="0">
                <a:solidFill>
                  <a:srgbClr val="582C00"/>
                </a:solidFill>
              </a:rPr>
              <a:t> SA, </a:t>
            </a:r>
            <a:r>
              <a:rPr lang="de-DE" sz="1400" dirty="0" err="1">
                <a:solidFill>
                  <a:srgbClr val="582C00"/>
                </a:solidFill>
              </a:rPr>
              <a:t>Mingerstrasse</a:t>
            </a:r>
            <a:r>
              <a:rPr lang="de-DE" sz="1400" dirty="0">
                <a:solidFill>
                  <a:srgbClr val="582C00"/>
                </a:solidFill>
              </a:rPr>
              <a:t> 20, 3030 </a:t>
            </a:r>
            <a:r>
              <a:rPr lang="de-DE" sz="1400" dirty="0" smtClean="0">
                <a:solidFill>
                  <a:srgbClr val="582C00"/>
                </a:solidFill>
              </a:rPr>
              <a:t>Bern</a:t>
            </a:r>
          </a:p>
          <a:p>
            <a:endParaRPr lang="fr-CH" dirty="0">
              <a:solidFill>
                <a:srgbClr val="582C00"/>
              </a:solidFill>
            </a:endParaRPr>
          </a:p>
          <a:p>
            <a:pPr algn="ctr"/>
            <a:r>
              <a:rPr lang="fr-FR" sz="2600" b="1" dirty="0" smtClean="0">
                <a:solidFill>
                  <a:srgbClr val="582C00"/>
                </a:solidFill>
              </a:rPr>
              <a:t>MERCI !</a:t>
            </a:r>
          </a:p>
          <a:p>
            <a:pPr algn="ctr"/>
            <a:r>
              <a:rPr lang="fr-FR" sz="2600" b="1" dirty="0" err="1" smtClean="0">
                <a:solidFill>
                  <a:srgbClr val="582C00"/>
                </a:solidFill>
              </a:rPr>
              <a:t>Thank</a:t>
            </a:r>
            <a:r>
              <a:rPr lang="fr-FR" sz="2600" b="1" dirty="0" smtClean="0">
                <a:solidFill>
                  <a:srgbClr val="582C00"/>
                </a:solidFill>
              </a:rPr>
              <a:t> </a:t>
            </a:r>
            <a:r>
              <a:rPr lang="fr-FR" sz="2600" b="1" dirty="0" err="1" smtClean="0">
                <a:solidFill>
                  <a:srgbClr val="582C00"/>
                </a:solidFill>
              </a:rPr>
              <a:t>you</a:t>
            </a:r>
            <a:r>
              <a:rPr lang="fr-FR" sz="2600" b="1" dirty="0" smtClean="0">
                <a:solidFill>
                  <a:srgbClr val="582C00"/>
                </a:solidFill>
              </a:rPr>
              <a:t> !</a:t>
            </a:r>
            <a:endParaRPr lang="fr-FR" dirty="0">
              <a:solidFill>
                <a:srgbClr val="582C00"/>
              </a:solidFill>
            </a:endParaRPr>
          </a:p>
        </p:txBody>
      </p:sp>
      <p:sp>
        <p:nvSpPr>
          <p:cNvPr id="8" name="ZoneTexte 7"/>
          <p:cNvSpPr txBox="1"/>
          <p:nvPr/>
        </p:nvSpPr>
        <p:spPr>
          <a:xfrm>
            <a:off x="326404" y="5681156"/>
            <a:ext cx="8782100" cy="1015663"/>
          </a:xfrm>
          <a:prstGeom prst="rect">
            <a:avLst/>
          </a:prstGeom>
          <a:noFill/>
        </p:spPr>
        <p:txBody>
          <a:bodyPr wrap="square" rtlCol="0">
            <a:spAutoFit/>
          </a:bodyPr>
          <a:lstStyle/>
          <a:p>
            <a:r>
              <a:rPr lang="fr-CH" sz="2000" b="1" dirty="0" smtClean="0">
                <a:solidFill>
                  <a:srgbClr val="FF0000"/>
                </a:solidFill>
                <a:latin typeface="Arial" pitchFamily="34" charset="0"/>
                <a:cs typeface="Arial" pitchFamily="34" charset="0"/>
              </a:rPr>
              <a:t>Contact : Association CIPINA, CP 395, 1001 Lausanne</a:t>
            </a:r>
          </a:p>
          <a:p>
            <a:pPr marL="1509713" indent="-1509713"/>
            <a:r>
              <a:rPr lang="fr-CH" sz="2000" b="1" dirty="0" smtClean="0">
                <a:solidFill>
                  <a:srgbClr val="FF0000"/>
                </a:solidFill>
                <a:latin typeface="Arial" pitchFamily="34" charset="0"/>
                <a:cs typeface="Arial" pitchFamily="34" charset="0"/>
              </a:rPr>
              <a:t>contact@cipina.org</a:t>
            </a:r>
          </a:p>
          <a:p>
            <a:pPr marL="1509713" indent="-1509713"/>
            <a:r>
              <a:rPr lang="fr-CH" sz="2000" b="1" dirty="0" smtClean="0">
                <a:solidFill>
                  <a:srgbClr val="FF0000"/>
                </a:solidFill>
                <a:latin typeface="Arial" pitchFamily="34" charset="0"/>
                <a:cs typeface="Arial" pitchFamily="34" charset="0"/>
              </a:rPr>
              <a:t>Tél : + 41 78 824 54 94</a:t>
            </a:r>
          </a:p>
        </p:txBody>
      </p:sp>
    </p:spTree>
    <p:extLst>
      <p:ext uri="{BB962C8B-B14F-4D97-AF65-F5344CB8AC3E}">
        <p14:creationId xmlns="" xmlns:p14="http://schemas.microsoft.com/office/powerpoint/2010/main" val="26647477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K:\logo-cipina-final.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519342" y="39638"/>
            <a:ext cx="1589162" cy="1589162"/>
          </a:xfrm>
          <a:prstGeom prst="rect">
            <a:avLst/>
          </a:prstGeom>
          <a:noFill/>
          <a:ln w="9525">
            <a:noFill/>
            <a:miter lim="800000"/>
            <a:headEnd/>
            <a:tailEnd/>
          </a:ln>
        </p:spPr>
      </p:pic>
      <p:sp>
        <p:nvSpPr>
          <p:cNvPr id="3" name="Rectangle 2"/>
          <p:cNvSpPr/>
          <p:nvPr/>
        </p:nvSpPr>
        <p:spPr>
          <a:xfrm>
            <a:off x="35496" y="1124744"/>
            <a:ext cx="2739752" cy="5847755"/>
          </a:xfrm>
          <a:prstGeom prst="rect">
            <a:avLst/>
          </a:prstGeom>
        </p:spPr>
        <p:txBody>
          <a:bodyPr wrap="square">
            <a:spAutoFit/>
          </a:bodyPr>
          <a:lstStyle/>
          <a:p>
            <a:pPr algn="just"/>
            <a:r>
              <a:rPr lang="fr-FR" sz="1400" b="1" u="sng" dirty="0">
                <a:solidFill>
                  <a:srgbClr val="FF0000"/>
                </a:solidFill>
              </a:rPr>
              <a:t>Une </a:t>
            </a:r>
            <a:r>
              <a:rPr lang="fr-FR" sz="1400" b="1" u="sng" dirty="0" smtClean="0">
                <a:solidFill>
                  <a:srgbClr val="FF0000"/>
                </a:solidFill>
              </a:rPr>
              <a:t>mission</a:t>
            </a:r>
          </a:p>
          <a:p>
            <a:pPr algn="just"/>
            <a:endParaRPr lang="fr-FR" sz="1600" b="1" dirty="0">
              <a:solidFill>
                <a:srgbClr val="582C00"/>
              </a:solidFill>
            </a:endParaRPr>
          </a:p>
          <a:p>
            <a:pPr algn="just"/>
            <a:r>
              <a:rPr lang="fr-FR" sz="1200" dirty="0" smtClean="0">
                <a:solidFill>
                  <a:srgbClr val="582C00"/>
                </a:solidFill>
              </a:rPr>
              <a:t>L’association </a:t>
            </a:r>
            <a:r>
              <a:rPr lang="fr-FR" sz="1200" b="1" dirty="0">
                <a:solidFill>
                  <a:srgbClr val="582C00"/>
                </a:solidFill>
              </a:rPr>
              <a:t>CIPINA</a:t>
            </a:r>
            <a:r>
              <a:rPr lang="fr-FR" sz="1200" dirty="0">
                <a:solidFill>
                  <a:srgbClr val="582C00"/>
                </a:solidFill>
              </a:rPr>
              <a:t> est une organisation </a:t>
            </a:r>
            <a:r>
              <a:rPr lang="fr-FR" sz="1200" b="1" dirty="0">
                <a:solidFill>
                  <a:srgbClr val="582C00"/>
                </a:solidFill>
              </a:rPr>
              <a:t>d'intégration, de </a:t>
            </a:r>
            <a:r>
              <a:rPr lang="fr-FR" sz="1200" b="1" dirty="0" err="1">
                <a:solidFill>
                  <a:srgbClr val="582C00"/>
                </a:solidFill>
              </a:rPr>
              <a:t>développement</a:t>
            </a:r>
            <a:r>
              <a:rPr lang="fr-FR" sz="1200" b="1" dirty="0">
                <a:solidFill>
                  <a:srgbClr val="582C00"/>
                </a:solidFill>
              </a:rPr>
              <a:t> et de </a:t>
            </a:r>
            <a:r>
              <a:rPr lang="fr-FR" sz="1200" b="1" dirty="0" err="1">
                <a:solidFill>
                  <a:srgbClr val="582C00"/>
                </a:solidFill>
              </a:rPr>
              <a:t>coopération</a:t>
            </a:r>
            <a:r>
              <a:rPr lang="fr-FR" sz="1200" b="1" dirty="0">
                <a:solidFill>
                  <a:srgbClr val="582C00"/>
                </a:solidFill>
              </a:rPr>
              <a:t> </a:t>
            </a:r>
            <a:r>
              <a:rPr lang="fr-FR" sz="1200" dirty="0">
                <a:solidFill>
                  <a:srgbClr val="582C00"/>
                </a:solidFill>
              </a:rPr>
              <a:t>dont l’objet est </a:t>
            </a:r>
            <a:r>
              <a:rPr lang="fr-FR" sz="1200" dirty="0" smtClean="0">
                <a:solidFill>
                  <a:srgbClr val="582C00"/>
                </a:solidFill>
              </a:rPr>
              <a:t>d’œuvrer </a:t>
            </a:r>
            <a:r>
              <a:rPr lang="fr-FR" sz="1200" dirty="0">
                <a:solidFill>
                  <a:srgbClr val="582C00"/>
                </a:solidFill>
              </a:rPr>
              <a:t>prioritairement pour la cohabitation entre les peuples et lutte contre toutes les formes de stigmatisation et </a:t>
            </a:r>
            <a:r>
              <a:rPr lang="fr-FR" sz="1200" dirty="0" smtClean="0">
                <a:solidFill>
                  <a:srgbClr val="582C00"/>
                </a:solidFill>
              </a:rPr>
              <a:t>d’</a:t>
            </a:r>
            <a:r>
              <a:rPr lang="fr-FR" sz="1200" dirty="0" err="1" smtClean="0">
                <a:solidFill>
                  <a:srgbClr val="582C00"/>
                </a:solidFill>
              </a:rPr>
              <a:t>intolérance</a:t>
            </a:r>
            <a:r>
              <a:rPr lang="fr-FR" sz="1200" dirty="0">
                <a:solidFill>
                  <a:srgbClr val="582C00"/>
                </a:solidFill>
              </a:rPr>
              <a:t>, notamment à l’encontre des populations africaines ou d’origine africaine. Le but ultime du </a:t>
            </a:r>
            <a:r>
              <a:rPr lang="fr-FR" sz="1200" b="1" dirty="0">
                <a:solidFill>
                  <a:srgbClr val="582C00"/>
                </a:solidFill>
              </a:rPr>
              <a:t>CIPINA</a:t>
            </a:r>
            <a:r>
              <a:rPr lang="fr-FR" sz="1200" dirty="0">
                <a:solidFill>
                  <a:srgbClr val="582C00"/>
                </a:solidFill>
              </a:rPr>
              <a:t> est de </a:t>
            </a:r>
            <a:r>
              <a:rPr lang="fr-FR" sz="1200" b="1" dirty="0">
                <a:solidFill>
                  <a:srgbClr val="582C00"/>
                </a:solidFill>
              </a:rPr>
              <a:t>participer à la résolution de conflits et de promouvoir la </a:t>
            </a:r>
            <a:r>
              <a:rPr lang="fr-FR" sz="1200" b="1" dirty="0" smtClean="0">
                <a:solidFill>
                  <a:srgbClr val="582C00"/>
                </a:solidFill>
              </a:rPr>
              <a:t>Paix d'une </a:t>
            </a:r>
            <a:r>
              <a:rPr lang="fr-FR" sz="1200" b="1" dirty="0">
                <a:solidFill>
                  <a:srgbClr val="582C00"/>
                </a:solidFill>
              </a:rPr>
              <a:t>manière </a:t>
            </a:r>
            <a:r>
              <a:rPr lang="fr-FR" sz="1200" b="1" dirty="0" smtClean="0">
                <a:solidFill>
                  <a:srgbClr val="582C00"/>
                </a:solidFill>
              </a:rPr>
              <a:t>durable</a:t>
            </a:r>
          </a:p>
          <a:p>
            <a:pPr algn="just"/>
            <a:endParaRPr lang="fr-FR" sz="1200" b="1" dirty="0" smtClean="0">
              <a:solidFill>
                <a:srgbClr val="582C00"/>
              </a:solidFill>
            </a:endParaRPr>
          </a:p>
          <a:p>
            <a:pPr algn="just"/>
            <a:r>
              <a:rPr lang="en-US" sz="1400" b="1" u="sng" dirty="0" smtClean="0">
                <a:solidFill>
                  <a:srgbClr val="FF0000"/>
                </a:solidFill>
              </a:rPr>
              <a:t>A mission</a:t>
            </a:r>
          </a:p>
          <a:p>
            <a:pPr algn="just"/>
            <a:endParaRPr lang="en-US" sz="1400" b="1" u="sng" dirty="0" smtClean="0">
              <a:solidFill>
                <a:srgbClr val="663300"/>
              </a:solidFill>
            </a:endParaRPr>
          </a:p>
          <a:p>
            <a:pPr algn="just"/>
            <a:r>
              <a:rPr lang="en-US" sz="1200" dirty="0" smtClean="0">
                <a:solidFill>
                  <a:srgbClr val="663300"/>
                </a:solidFill>
              </a:rPr>
              <a:t>The association </a:t>
            </a:r>
            <a:r>
              <a:rPr lang="en-US" sz="1200" b="1" dirty="0" smtClean="0">
                <a:solidFill>
                  <a:srgbClr val="663300"/>
                </a:solidFill>
              </a:rPr>
              <a:t>CIPINA</a:t>
            </a:r>
            <a:r>
              <a:rPr lang="en-US" sz="1200" dirty="0" smtClean="0">
                <a:solidFill>
                  <a:srgbClr val="663300"/>
                </a:solidFill>
              </a:rPr>
              <a:t> is an organization of integration, development and cooperation whose object is to work primarily for the cohabitation between the peoples and fight against all the forms of stigmatization and intolerance, in particular against the Africans. The ultimate goal of </a:t>
            </a:r>
            <a:r>
              <a:rPr lang="en-US" sz="1200" b="1" dirty="0" smtClean="0">
                <a:solidFill>
                  <a:srgbClr val="663300"/>
                </a:solidFill>
              </a:rPr>
              <a:t>CIPINA</a:t>
            </a:r>
            <a:r>
              <a:rPr lang="en-US" sz="1200" dirty="0" smtClean="0">
                <a:solidFill>
                  <a:srgbClr val="663300"/>
                </a:solidFill>
              </a:rPr>
              <a:t> is to participate in conflict resolution and promote peace in a sustainable way</a:t>
            </a:r>
            <a:endParaRPr lang="fr-FR" sz="1200" dirty="0">
              <a:solidFill>
                <a:srgbClr val="663300"/>
              </a:solidFill>
            </a:endParaRPr>
          </a:p>
        </p:txBody>
      </p:sp>
      <p:sp>
        <p:nvSpPr>
          <p:cNvPr id="4" name="Rectangle 3"/>
          <p:cNvSpPr/>
          <p:nvPr/>
        </p:nvSpPr>
        <p:spPr>
          <a:xfrm>
            <a:off x="3059832" y="1124744"/>
            <a:ext cx="2739600" cy="4585871"/>
          </a:xfrm>
          <a:prstGeom prst="rect">
            <a:avLst/>
          </a:prstGeom>
        </p:spPr>
        <p:txBody>
          <a:bodyPr wrap="square">
            <a:spAutoFit/>
          </a:bodyPr>
          <a:lstStyle/>
          <a:p>
            <a:pPr algn="just"/>
            <a:r>
              <a:rPr lang="fr-FR" sz="1400" b="1" u="sng" dirty="0" smtClean="0">
                <a:solidFill>
                  <a:srgbClr val="FF0000"/>
                </a:solidFill>
              </a:rPr>
              <a:t>Une vision</a:t>
            </a:r>
          </a:p>
          <a:p>
            <a:pPr algn="just"/>
            <a:endParaRPr lang="fr-FR" sz="1600" b="1" dirty="0">
              <a:solidFill>
                <a:srgbClr val="582C00"/>
              </a:solidFill>
            </a:endParaRPr>
          </a:p>
          <a:p>
            <a:pPr algn="just"/>
            <a:r>
              <a:rPr lang="fr-FR" sz="1200" dirty="0">
                <a:solidFill>
                  <a:srgbClr val="582C00"/>
                </a:solidFill>
              </a:rPr>
              <a:t>Le </a:t>
            </a:r>
            <a:r>
              <a:rPr lang="fr-FR" sz="1200" b="1" dirty="0">
                <a:solidFill>
                  <a:srgbClr val="582C00"/>
                </a:solidFill>
              </a:rPr>
              <a:t>CIPINA </a:t>
            </a:r>
            <a:r>
              <a:rPr lang="fr-FR" sz="1200" dirty="0">
                <a:solidFill>
                  <a:srgbClr val="582C00"/>
                </a:solidFill>
              </a:rPr>
              <a:t>agit pour un monde où la</a:t>
            </a:r>
            <a:r>
              <a:rPr lang="fr-FR" sz="1200" b="1" dirty="0">
                <a:solidFill>
                  <a:srgbClr val="582C00"/>
                </a:solidFill>
              </a:rPr>
              <a:t> </a:t>
            </a:r>
            <a:r>
              <a:rPr lang="fr-FR" sz="1200" b="1" dirty="0" err="1">
                <a:solidFill>
                  <a:srgbClr val="582C00"/>
                </a:solidFill>
              </a:rPr>
              <a:t>dignite</a:t>
            </a:r>
            <a:r>
              <a:rPr lang="fr-FR" sz="1200" b="1" dirty="0">
                <a:solidFill>
                  <a:srgbClr val="582C00"/>
                </a:solidFill>
              </a:rPr>
              <a:t>́ est </a:t>
            </a:r>
            <a:r>
              <a:rPr lang="fr-FR" sz="1200" b="1" dirty="0" err="1">
                <a:solidFill>
                  <a:srgbClr val="582C00"/>
                </a:solidFill>
              </a:rPr>
              <a:t>assurée</a:t>
            </a:r>
            <a:r>
              <a:rPr lang="fr-FR" sz="1200" b="1" dirty="0">
                <a:solidFill>
                  <a:srgbClr val="582C00"/>
                </a:solidFill>
              </a:rPr>
              <a:t> par et pour toutes et tous</a:t>
            </a:r>
            <a:r>
              <a:rPr lang="fr-FR" sz="1200" dirty="0">
                <a:solidFill>
                  <a:srgbClr val="582C00"/>
                </a:solidFill>
              </a:rPr>
              <a:t>, femmes, hommes et enfants, </a:t>
            </a:r>
            <a:r>
              <a:rPr lang="fr-FR" sz="1200" dirty="0" err="1">
                <a:solidFill>
                  <a:srgbClr val="582C00"/>
                </a:solidFill>
              </a:rPr>
              <a:t>grâce</a:t>
            </a:r>
            <a:r>
              <a:rPr lang="fr-FR" sz="1200" dirty="0">
                <a:solidFill>
                  <a:srgbClr val="582C00"/>
                </a:solidFill>
              </a:rPr>
              <a:t> au vivre ensemble, à la </a:t>
            </a:r>
            <a:r>
              <a:rPr lang="fr-FR" sz="1200" b="1" dirty="0" err="1">
                <a:solidFill>
                  <a:srgbClr val="582C00"/>
                </a:solidFill>
              </a:rPr>
              <a:t>tolérance</a:t>
            </a:r>
            <a:r>
              <a:rPr lang="fr-FR" sz="1200" dirty="0">
                <a:solidFill>
                  <a:srgbClr val="582C00"/>
                </a:solidFill>
              </a:rPr>
              <a:t>, au respect de la </a:t>
            </a:r>
            <a:r>
              <a:rPr lang="fr-FR" sz="1200" b="1" dirty="0" err="1">
                <a:solidFill>
                  <a:srgbClr val="582C00"/>
                </a:solidFill>
              </a:rPr>
              <a:t>diversite</a:t>
            </a:r>
            <a:r>
              <a:rPr lang="fr-FR" sz="1200" b="1" dirty="0">
                <a:solidFill>
                  <a:srgbClr val="582C00"/>
                </a:solidFill>
              </a:rPr>
              <a:t>́ culturelle</a:t>
            </a:r>
            <a:r>
              <a:rPr lang="fr-FR" sz="1200" dirty="0">
                <a:solidFill>
                  <a:srgbClr val="582C00"/>
                </a:solidFill>
              </a:rPr>
              <a:t> et des </a:t>
            </a:r>
            <a:r>
              <a:rPr lang="fr-FR" sz="1200" b="1" dirty="0">
                <a:solidFill>
                  <a:srgbClr val="582C00"/>
                </a:solidFill>
              </a:rPr>
              <a:t>Droits de </a:t>
            </a:r>
            <a:r>
              <a:rPr lang="fr-FR" sz="1200" b="1" dirty="0" smtClean="0">
                <a:solidFill>
                  <a:srgbClr val="582C00"/>
                </a:solidFill>
              </a:rPr>
              <a:t>l’homme</a:t>
            </a:r>
            <a:r>
              <a:rPr lang="fr-FR" sz="1200" dirty="0" smtClean="0">
                <a:solidFill>
                  <a:srgbClr val="582C00"/>
                </a:solidFill>
              </a:rPr>
              <a:t>. Ces </a:t>
            </a:r>
            <a:r>
              <a:rPr lang="fr-FR" sz="1200" dirty="0">
                <a:solidFill>
                  <a:srgbClr val="582C00"/>
                </a:solidFill>
              </a:rPr>
              <a:t>facteurs sont indispensables au </a:t>
            </a:r>
            <a:r>
              <a:rPr lang="fr-FR" sz="1200" b="1" dirty="0" err="1">
                <a:solidFill>
                  <a:srgbClr val="582C00"/>
                </a:solidFill>
              </a:rPr>
              <a:t>développement</a:t>
            </a:r>
            <a:r>
              <a:rPr lang="fr-FR" sz="1200" b="1" dirty="0">
                <a:solidFill>
                  <a:srgbClr val="582C00"/>
                </a:solidFill>
              </a:rPr>
              <a:t> humain dans un climat de paix </a:t>
            </a:r>
            <a:r>
              <a:rPr lang="fr-FR" sz="1200" b="1" dirty="0" smtClean="0">
                <a:solidFill>
                  <a:srgbClr val="582C00"/>
                </a:solidFill>
              </a:rPr>
              <a:t>durable</a:t>
            </a:r>
          </a:p>
          <a:p>
            <a:pPr algn="just"/>
            <a:endParaRPr lang="fr-FR" sz="1200" b="1" dirty="0" smtClean="0">
              <a:solidFill>
                <a:srgbClr val="582C00"/>
              </a:solidFill>
            </a:endParaRPr>
          </a:p>
          <a:p>
            <a:pPr algn="just"/>
            <a:r>
              <a:rPr lang="fr-FR" sz="1400" b="1" u="sng" dirty="0" smtClean="0">
                <a:solidFill>
                  <a:srgbClr val="FF0000"/>
                </a:solidFill>
              </a:rPr>
              <a:t>A vision</a:t>
            </a:r>
            <a:r>
              <a:rPr lang="en-US" sz="1400" b="1" u="sng" dirty="0" smtClean="0">
                <a:solidFill>
                  <a:srgbClr val="FF0000"/>
                </a:solidFill>
              </a:rPr>
              <a:t> </a:t>
            </a:r>
          </a:p>
          <a:p>
            <a:pPr algn="just"/>
            <a:endParaRPr lang="en-US" sz="1200" dirty="0" smtClean="0"/>
          </a:p>
          <a:p>
            <a:pPr algn="just"/>
            <a:r>
              <a:rPr lang="en-US" sz="1200" b="1" dirty="0" smtClean="0">
                <a:solidFill>
                  <a:srgbClr val="663300"/>
                </a:solidFill>
              </a:rPr>
              <a:t>CIPINA </a:t>
            </a:r>
            <a:r>
              <a:rPr lang="en-US" sz="1200" dirty="0" smtClean="0">
                <a:solidFill>
                  <a:srgbClr val="663300"/>
                </a:solidFill>
              </a:rPr>
              <a:t>works for a world where dignity is ensured by and for all, women, men and children, through living together, tolerance, respect for cultural diversity and human rights. These factors are indispensable for human development in a climate of lasting peace</a:t>
            </a:r>
            <a:endParaRPr lang="fr-FR" sz="1200" dirty="0">
              <a:solidFill>
                <a:srgbClr val="663300"/>
              </a:solidFill>
            </a:endParaRPr>
          </a:p>
        </p:txBody>
      </p:sp>
      <p:sp>
        <p:nvSpPr>
          <p:cNvPr id="5" name="Rectangle 4"/>
          <p:cNvSpPr/>
          <p:nvPr/>
        </p:nvSpPr>
        <p:spPr>
          <a:xfrm>
            <a:off x="6012160" y="1124744"/>
            <a:ext cx="2739600" cy="6001643"/>
          </a:xfrm>
          <a:prstGeom prst="rect">
            <a:avLst/>
          </a:prstGeom>
        </p:spPr>
        <p:txBody>
          <a:bodyPr wrap="square">
            <a:spAutoFit/>
          </a:bodyPr>
          <a:lstStyle/>
          <a:p>
            <a:pPr algn="just"/>
            <a:r>
              <a:rPr lang="fr-FR" sz="1400" b="1" u="sng" dirty="0" smtClean="0">
                <a:solidFill>
                  <a:srgbClr val="FF0000"/>
                </a:solidFill>
              </a:rPr>
              <a:t>Des projets</a:t>
            </a:r>
          </a:p>
          <a:p>
            <a:pPr algn="just"/>
            <a:endParaRPr lang="fr-FR" sz="1600" b="1" dirty="0">
              <a:solidFill>
                <a:srgbClr val="582C00"/>
              </a:solidFill>
            </a:endParaRPr>
          </a:p>
          <a:p>
            <a:pPr algn="just"/>
            <a:r>
              <a:rPr lang="fr-FR" sz="1200" dirty="0">
                <a:solidFill>
                  <a:srgbClr val="582C00"/>
                </a:solidFill>
              </a:rPr>
              <a:t>Le </a:t>
            </a:r>
            <a:r>
              <a:rPr lang="fr-FR" sz="1200" b="1" dirty="0">
                <a:solidFill>
                  <a:srgbClr val="582C00"/>
                </a:solidFill>
              </a:rPr>
              <a:t>CIPINA</a:t>
            </a:r>
            <a:r>
              <a:rPr lang="fr-FR" sz="1200" dirty="0">
                <a:solidFill>
                  <a:srgbClr val="582C00"/>
                </a:solidFill>
              </a:rPr>
              <a:t> met en place plusieurs projets chaque année </a:t>
            </a:r>
            <a:r>
              <a:rPr lang="fr-FR" sz="1200" dirty="0" smtClean="0">
                <a:solidFill>
                  <a:srgbClr val="582C00"/>
                </a:solidFill>
              </a:rPr>
              <a:t>en Afrique et en Suisse pour </a:t>
            </a:r>
            <a:r>
              <a:rPr lang="fr-FR" sz="1200" dirty="0">
                <a:solidFill>
                  <a:srgbClr val="582C00"/>
                </a:solidFill>
              </a:rPr>
              <a:t>promouvoir une image positive de l’Afrique. Ces projets </a:t>
            </a:r>
            <a:r>
              <a:rPr lang="fr-FR" sz="1200" dirty="0" smtClean="0">
                <a:solidFill>
                  <a:srgbClr val="582C00"/>
                </a:solidFill>
              </a:rPr>
              <a:t>concernent </a:t>
            </a:r>
            <a:r>
              <a:rPr lang="fr-FR" sz="1200" dirty="0">
                <a:solidFill>
                  <a:srgbClr val="582C00"/>
                </a:solidFill>
              </a:rPr>
              <a:t>: </a:t>
            </a:r>
            <a:r>
              <a:rPr lang="fr-FR" sz="1200" b="1" dirty="0">
                <a:solidFill>
                  <a:srgbClr val="582C00"/>
                </a:solidFill>
              </a:rPr>
              <a:t>La culture, le sport, l’intégration et le social, la formation et la recherche, </a:t>
            </a:r>
            <a:r>
              <a:rPr lang="fr-FR" sz="1200" b="1" dirty="0" smtClean="0">
                <a:solidFill>
                  <a:srgbClr val="582C00"/>
                </a:solidFill>
              </a:rPr>
              <a:t>l’éducation, l’économie </a:t>
            </a:r>
            <a:r>
              <a:rPr lang="fr-FR" sz="1200" b="1" dirty="0">
                <a:solidFill>
                  <a:srgbClr val="582C00"/>
                </a:solidFill>
              </a:rPr>
              <a:t>et les affaires, le développement durable, la coopération internationale et les droits de l’homme… </a:t>
            </a:r>
            <a:r>
              <a:rPr lang="fr-FR" sz="1200" dirty="0">
                <a:solidFill>
                  <a:srgbClr val="582C00"/>
                </a:solidFill>
              </a:rPr>
              <a:t>Gérés par des professionnels, ces projets ont pour vocation de transmettre un message positif sur l’Afrique et les </a:t>
            </a:r>
            <a:r>
              <a:rPr lang="fr-FR" sz="1200" dirty="0" smtClean="0">
                <a:solidFill>
                  <a:srgbClr val="582C00"/>
                </a:solidFill>
              </a:rPr>
              <a:t>Africains</a:t>
            </a:r>
          </a:p>
          <a:p>
            <a:pPr algn="just"/>
            <a:endParaRPr lang="fr-FR" sz="1200" dirty="0" smtClean="0">
              <a:solidFill>
                <a:srgbClr val="582C00"/>
              </a:solidFill>
            </a:endParaRPr>
          </a:p>
          <a:p>
            <a:pPr algn="just"/>
            <a:r>
              <a:rPr lang="fr-FR" sz="1400" b="1" u="sng" dirty="0" err="1" smtClean="0">
                <a:solidFill>
                  <a:srgbClr val="FF0000"/>
                </a:solidFill>
              </a:rPr>
              <a:t>Projects</a:t>
            </a:r>
            <a:endParaRPr lang="fr-FR" sz="1400" b="1" u="sng" dirty="0" smtClean="0">
              <a:solidFill>
                <a:srgbClr val="FF0000"/>
              </a:solidFill>
            </a:endParaRPr>
          </a:p>
          <a:p>
            <a:pPr algn="just"/>
            <a:endParaRPr lang="en-US" sz="1200" dirty="0" smtClean="0"/>
          </a:p>
          <a:p>
            <a:pPr algn="just"/>
            <a:r>
              <a:rPr lang="en-US" sz="1200" b="1" dirty="0" smtClean="0">
                <a:solidFill>
                  <a:srgbClr val="663300"/>
                </a:solidFill>
              </a:rPr>
              <a:t>CIPINA</a:t>
            </a:r>
            <a:r>
              <a:rPr lang="en-US" sz="1200" dirty="0" smtClean="0"/>
              <a:t> </a:t>
            </a:r>
            <a:r>
              <a:rPr lang="en-US" sz="1200" dirty="0" smtClean="0">
                <a:solidFill>
                  <a:srgbClr val="663300"/>
                </a:solidFill>
              </a:rPr>
              <a:t>implements several projects each year in Africa and Switzerland to promote a positive image of Africa. These projects cover : Culture, Sport, Integration and Social Affairs, training and Research, Education, Economy and Business, Sustainable Dev., International Cooperation and Human Rights... Managed by professionals, these projects aim to convey a positive message about Africa</a:t>
            </a:r>
            <a:r>
              <a:rPr lang="fr-FR" sz="1200" dirty="0">
                <a:solidFill>
                  <a:srgbClr val="582C00"/>
                </a:solidFill>
              </a:rPr>
              <a:t/>
            </a:r>
            <a:br>
              <a:rPr lang="fr-FR" sz="1200" dirty="0">
                <a:solidFill>
                  <a:srgbClr val="582C00"/>
                </a:solidFill>
              </a:rPr>
            </a:br>
            <a:endParaRPr lang="fr-FR" sz="1200" dirty="0">
              <a:solidFill>
                <a:srgbClr val="582C00"/>
              </a:solidFill>
              <a:effectLst/>
            </a:endParaRPr>
          </a:p>
        </p:txBody>
      </p:sp>
    </p:spTree>
    <p:extLst>
      <p:ext uri="{BB962C8B-B14F-4D97-AF65-F5344CB8AC3E}">
        <p14:creationId xmlns="" xmlns:p14="http://schemas.microsoft.com/office/powerpoint/2010/main" val="26110693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K:\logo-cipina-final.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519342" y="39638"/>
            <a:ext cx="1589162" cy="1589162"/>
          </a:xfrm>
          <a:prstGeom prst="rect">
            <a:avLst/>
          </a:prstGeom>
          <a:noFill/>
          <a:ln w="9525">
            <a:noFill/>
            <a:miter lim="800000"/>
            <a:headEnd/>
            <a:tailEnd/>
          </a:ln>
        </p:spPr>
      </p:pic>
      <p:sp>
        <p:nvSpPr>
          <p:cNvPr id="6" name="Rectangle 5"/>
          <p:cNvSpPr/>
          <p:nvPr/>
        </p:nvSpPr>
        <p:spPr>
          <a:xfrm>
            <a:off x="318541" y="476672"/>
            <a:ext cx="7995381" cy="6509474"/>
          </a:xfrm>
          <a:prstGeom prst="rect">
            <a:avLst/>
          </a:prstGeom>
        </p:spPr>
        <p:txBody>
          <a:bodyPr wrap="square">
            <a:spAutoFit/>
          </a:bodyPr>
          <a:lstStyle/>
          <a:p>
            <a:pPr algn="just">
              <a:lnSpc>
                <a:spcPct val="150000"/>
              </a:lnSpc>
            </a:pPr>
            <a:r>
              <a:rPr lang="fr-FR" sz="2000" b="1" u="sng" dirty="0">
                <a:solidFill>
                  <a:srgbClr val="FF0000"/>
                </a:solidFill>
              </a:rPr>
              <a:t>Objectifs </a:t>
            </a:r>
            <a:r>
              <a:rPr lang="fr-FR" sz="2000" b="1" u="sng" dirty="0" smtClean="0">
                <a:solidFill>
                  <a:srgbClr val="FF0000"/>
                </a:solidFill>
              </a:rPr>
              <a:t>globaux</a:t>
            </a:r>
            <a:endParaRPr lang="fr-FR" sz="2000" b="1" dirty="0">
              <a:solidFill>
                <a:srgbClr val="FF0000"/>
              </a:solidFill>
            </a:endParaRPr>
          </a:p>
          <a:p>
            <a:pPr marL="285750" indent="-285750" algn="just">
              <a:lnSpc>
                <a:spcPct val="150000"/>
              </a:lnSpc>
              <a:buFont typeface="Arial" panose="020B0604020202020204" pitchFamily="34" charset="0"/>
              <a:buChar char="•"/>
            </a:pPr>
            <a:r>
              <a:rPr lang="fr-FR" sz="1400" dirty="0">
                <a:solidFill>
                  <a:srgbClr val="582C00"/>
                </a:solidFill>
              </a:rPr>
              <a:t>Promouvoir une image positive de la </a:t>
            </a:r>
            <a:r>
              <a:rPr lang="fr-FR" sz="1400" b="1" dirty="0">
                <a:solidFill>
                  <a:srgbClr val="582C00"/>
                </a:solidFill>
              </a:rPr>
              <a:t>Nouvelle Afrique</a:t>
            </a:r>
            <a:r>
              <a:rPr lang="fr-FR" sz="1400" dirty="0">
                <a:solidFill>
                  <a:srgbClr val="582C00"/>
                </a:solidFill>
              </a:rPr>
              <a:t> à </a:t>
            </a:r>
            <a:r>
              <a:rPr lang="fr-FR" sz="1400" dirty="0" smtClean="0">
                <a:solidFill>
                  <a:srgbClr val="582C00"/>
                </a:solidFill>
              </a:rPr>
              <a:t>l’étranger</a:t>
            </a:r>
            <a:endParaRPr lang="fr-FR" sz="1400" dirty="0">
              <a:solidFill>
                <a:srgbClr val="582C00"/>
              </a:solidFill>
            </a:endParaRPr>
          </a:p>
          <a:p>
            <a:pPr marL="285750" indent="-285750" algn="just">
              <a:lnSpc>
                <a:spcPct val="150000"/>
              </a:lnSpc>
              <a:buFont typeface="Arial" panose="020B0604020202020204" pitchFamily="34" charset="0"/>
              <a:buChar char="•"/>
            </a:pPr>
            <a:r>
              <a:rPr lang="fr-FR" sz="1400" dirty="0">
                <a:solidFill>
                  <a:srgbClr val="582C00"/>
                </a:solidFill>
              </a:rPr>
              <a:t>Apporter un appui considérable à la </a:t>
            </a:r>
            <a:r>
              <a:rPr lang="fr-FR" sz="1400" b="1" dirty="0">
                <a:solidFill>
                  <a:srgbClr val="582C00"/>
                </a:solidFill>
              </a:rPr>
              <a:t>sauvegarde des intérêts de l’Afrique</a:t>
            </a:r>
            <a:r>
              <a:rPr lang="fr-FR" sz="1400" dirty="0">
                <a:solidFill>
                  <a:srgbClr val="582C00"/>
                </a:solidFill>
              </a:rPr>
              <a:t> à l’étranger</a:t>
            </a:r>
          </a:p>
          <a:p>
            <a:pPr marL="285750" indent="-285750" algn="just">
              <a:lnSpc>
                <a:spcPct val="150000"/>
              </a:lnSpc>
              <a:buFont typeface="Arial" panose="020B0604020202020204" pitchFamily="34" charset="0"/>
              <a:buChar char="•"/>
            </a:pPr>
            <a:r>
              <a:rPr lang="fr-FR" sz="1400" dirty="0">
                <a:solidFill>
                  <a:srgbClr val="582C00"/>
                </a:solidFill>
              </a:rPr>
              <a:t>Faciliter </a:t>
            </a:r>
            <a:r>
              <a:rPr lang="fr-FR" sz="1400" b="1" dirty="0">
                <a:solidFill>
                  <a:srgbClr val="582C00"/>
                </a:solidFill>
              </a:rPr>
              <a:t>l’intégration des Africains </a:t>
            </a:r>
            <a:r>
              <a:rPr lang="fr-FR" sz="1400" dirty="0">
                <a:solidFill>
                  <a:srgbClr val="582C00"/>
                </a:solidFill>
              </a:rPr>
              <a:t>en Suisse et dans les autres </a:t>
            </a:r>
            <a:r>
              <a:rPr lang="fr-FR" sz="1400" dirty="0" smtClean="0">
                <a:solidFill>
                  <a:srgbClr val="582C00"/>
                </a:solidFill>
              </a:rPr>
              <a:t>pays</a:t>
            </a:r>
            <a:endParaRPr lang="fr-FR" sz="1400" dirty="0">
              <a:solidFill>
                <a:srgbClr val="582C00"/>
              </a:solidFill>
            </a:endParaRPr>
          </a:p>
          <a:p>
            <a:pPr marL="285750" indent="-285750" algn="just">
              <a:lnSpc>
                <a:spcPct val="150000"/>
              </a:lnSpc>
              <a:buFont typeface="Arial" panose="020B0604020202020204" pitchFamily="34" charset="0"/>
              <a:buChar char="•"/>
            </a:pPr>
            <a:r>
              <a:rPr lang="fr-FR" sz="1400" dirty="0">
                <a:solidFill>
                  <a:srgbClr val="582C00"/>
                </a:solidFill>
              </a:rPr>
              <a:t>Contribuer à une </a:t>
            </a:r>
            <a:r>
              <a:rPr lang="fr-FR" sz="1400" b="1" dirty="0">
                <a:solidFill>
                  <a:srgbClr val="582C00"/>
                </a:solidFill>
              </a:rPr>
              <a:t>meilleure connaissance des réalités et spécificités de l’Afrique</a:t>
            </a:r>
            <a:r>
              <a:rPr lang="fr-FR" sz="1400" dirty="0">
                <a:solidFill>
                  <a:srgbClr val="582C00"/>
                </a:solidFill>
              </a:rPr>
              <a:t> auprès de populations qui ignorent celles-ci</a:t>
            </a:r>
          </a:p>
          <a:p>
            <a:pPr marL="285750" indent="-285750" algn="just">
              <a:lnSpc>
                <a:spcPct val="150000"/>
              </a:lnSpc>
              <a:buFont typeface="Arial" panose="020B0604020202020204" pitchFamily="34" charset="0"/>
              <a:buChar char="•"/>
            </a:pPr>
            <a:r>
              <a:rPr lang="fr-FR" sz="1400" dirty="0">
                <a:solidFill>
                  <a:srgbClr val="582C00"/>
                </a:solidFill>
              </a:rPr>
              <a:t>Lutter contre les </a:t>
            </a:r>
            <a:r>
              <a:rPr lang="fr-FR" sz="1400" b="1" dirty="0">
                <a:solidFill>
                  <a:srgbClr val="582C00"/>
                </a:solidFill>
              </a:rPr>
              <a:t>discriminations à l’égard des Africains</a:t>
            </a:r>
            <a:r>
              <a:rPr lang="fr-FR" sz="1400" dirty="0">
                <a:solidFill>
                  <a:srgbClr val="582C00"/>
                </a:solidFill>
              </a:rPr>
              <a:t> et </a:t>
            </a:r>
            <a:r>
              <a:rPr lang="fr-FR" sz="1400" dirty="0" smtClean="0">
                <a:solidFill>
                  <a:srgbClr val="582C00"/>
                </a:solidFill>
              </a:rPr>
              <a:t>œuvrer </a:t>
            </a:r>
            <a:r>
              <a:rPr lang="fr-FR" sz="1400" dirty="0">
                <a:solidFill>
                  <a:srgbClr val="582C00"/>
                </a:solidFill>
              </a:rPr>
              <a:t>pour la paix et la cohabitation entre les peuples</a:t>
            </a:r>
          </a:p>
          <a:p>
            <a:pPr marL="285750" indent="-285750" algn="just">
              <a:lnSpc>
                <a:spcPct val="150000"/>
              </a:lnSpc>
              <a:buFont typeface="Arial" panose="020B0604020202020204" pitchFamily="34" charset="0"/>
              <a:buChar char="•"/>
            </a:pPr>
            <a:r>
              <a:rPr lang="fr-FR" sz="1400" dirty="0">
                <a:solidFill>
                  <a:srgbClr val="582C00"/>
                </a:solidFill>
              </a:rPr>
              <a:t>Apporter aux </a:t>
            </a:r>
            <a:r>
              <a:rPr lang="fr-FR" sz="1400" b="1" dirty="0">
                <a:solidFill>
                  <a:srgbClr val="582C00"/>
                </a:solidFill>
              </a:rPr>
              <a:t>pouvoirs publics africains et européens le soutien nécessaire</a:t>
            </a:r>
            <a:r>
              <a:rPr lang="fr-FR" sz="1400" dirty="0">
                <a:solidFill>
                  <a:srgbClr val="582C00"/>
                </a:solidFill>
              </a:rPr>
              <a:t> à leur prise de décisions sur </a:t>
            </a:r>
            <a:r>
              <a:rPr lang="fr-FR" sz="1400" dirty="0" smtClean="0">
                <a:solidFill>
                  <a:srgbClr val="582C00"/>
                </a:solidFill>
              </a:rPr>
              <a:t>l’Afrique</a:t>
            </a:r>
          </a:p>
          <a:p>
            <a:pPr marL="285750" indent="-285750" algn="just">
              <a:lnSpc>
                <a:spcPct val="150000"/>
              </a:lnSpc>
            </a:pPr>
            <a:r>
              <a:rPr lang="fr-FR" sz="2000" b="1" u="sng" dirty="0" smtClean="0">
                <a:solidFill>
                  <a:srgbClr val="FF0000"/>
                </a:solidFill>
              </a:rPr>
              <a:t>Global goals</a:t>
            </a:r>
            <a:endParaRPr lang="fr-FR" sz="2000" dirty="0">
              <a:solidFill>
                <a:srgbClr val="FF0000"/>
              </a:solidFill>
            </a:endParaRPr>
          </a:p>
          <a:p>
            <a:pPr marL="285750" indent="-285750" algn="just">
              <a:lnSpc>
                <a:spcPct val="150000"/>
              </a:lnSpc>
              <a:buFont typeface="Arial" panose="020B0604020202020204" pitchFamily="34" charset="0"/>
              <a:buChar char="•"/>
            </a:pPr>
            <a:r>
              <a:rPr lang="en-US" sz="1400" dirty="0" smtClean="0">
                <a:solidFill>
                  <a:srgbClr val="663300"/>
                </a:solidFill>
              </a:rPr>
              <a:t>Promote a positive image of </a:t>
            </a:r>
            <a:r>
              <a:rPr lang="en-US" sz="1400" b="1" dirty="0" smtClean="0">
                <a:solidFill>
                  <a:srgbClr val="663300"/>
                </a:solidFill>
              </a:rPr>
              <a:t>New Africa </a:t>
            </a:r>
            <a:r>
              <a:rPr lang="en-US" sz="1400" dirty="0" smtClean="0">
                <a:solidFill>
                  <a:srgbClr val="663300"/>
                </a:solidFill>
              </a:rPr>
              <a:t>abroad</a:t>
            </a:r>
          </a:p>
          <a:p>
            <a:pPr marL="285750" indent="-285750" algn="just">
              <a:lnSpc>
                <a:spcPct val="150000"/>
              </a:lnSpc>
              <a:buFont typeface="Arial" panose="020B0604020202020204" pitchFamily="34" charset="0"/>
              <a:buChar char="•"/>
            </a:pPr>
            <a:r>
              <a:rPr lang="en-US" sz="1400" dirty="0" smtClean="0">
                <a:solidFill>
                  <a:srgbClr val="663300"/>
                </a:solidFill>
              </a:rPr>
              <a:t>Provide considerable support for the </a:t>
            </a:r>
            <a:r>
              <a:rPr lang="en-US" sz="1400" b="1" dirty="0" smtClean="0">
                <a:solidFill>
                  <a:srgbClr val="663300"/>
                </a:solidFill>
              </a:rPr>
              <a:t>safeguarding of Africa's interests </a:t>
            </a:r>
            <a:r>
              <a:rPr lang="en-US" sz="1400" dirty="0" smtClean="0">
                <a:solidFill>
                  <a:srgbClr val="663300"/>
                </a:solidFill>
              </a:rPr>
              <a:t>abroad</a:t>
            </a:r>
            <a:endParaRPr lang="fr-FR" sz="1400" dirty="0">
              <a:solidFill>
                <a:srgbClr val="663300"/>
              </a:solidFill>
            </a:endParaRPr>
          </a:p>
          <a:p>
            <a:pPr marL="285750" indent="-285750" algn="just">
              <a:lnSpc>
                <a:spcPct val="150000"/>
              </a:lnSpc>
              <a:buFont typeface="Arial" panose="020B0604020202020204" pitchFamily="34" charset="0"/>
              <a:buChar char="•"/>
            </a:pPr>
            <a:r>
              <a:rPr lang="en-US" sz="1400" dirty="0" smtClean="0">
                <a:solidFill>
                  <a:srgbClr val="663300"/>
                </a:solidFill>
              </a:rPr>
              <a:t>Facilitate the </a:t>
            </a:r>
            <a:r>
              <a:rPr lang="en-US" sz="1400" b="1" dirty="0" smtClean="0">
                <a:solidFill>
                  <a:srgbClr val="663300"/>
                </a:solidFill>
              </a:rPr>
              <a:t>integration of Africans </a:t>
            </a:r>
            <a:r>
              <a:rPr lang="en-US" sz="1400" dirty="0" smtClean="0">
                <a:solidFill>
                  <a:srgbClr val="663300"/>
                </a:solidFill>
              </a:rPr>
              <a:t>in Switzerland and other countries</a:t>
            </a:r>
          </a:p>
          <a:p>
            <a:pPr marL="285750" indent="-285750" algn="just">
              <a:lnSpc>
                <a:spcPct val="150000"/>
              </a:lnSpc>
              <a:buFont typeface="Arial" panose="020B0604020202020204" pitchFamily="34" charset="0"/>
              <a:buChar char="•"/>
            </a:pPr>
            <a:r>
              <a:rPr lang="en-US" sz="1400" dirty="0" smtClean="0">
                <a:solidFill>
                  <a:srgbClr val="663300"/>
                </a:solidFill>
              </a:rPr>
              <a:t>Contribute to a better knowledge of the realities and specificities of Africa with populations that ignore these </a:t>
            </a:r>
            <a:endParaRPr lang="fr-FR" sz="1400" dirty="0">
              <a:solidFill>
                <a:srgbClr val="663300"/>
              </a:solidFill>
            </a:endParaRPr>
          </a:p>
          <a:p>
            <a:pPr marL="285750" indent="-285750" algn="just">
              <a:lnSpc>
                <a:spcPct val="150000"/>
              </a:lnSpc>
              <a:buFont typeface="Arial" panose="020B0604020202020204" pitchFamily="34" charset="0"/>
              <a:buChar char="•"/>
            </a:pPr>
            <a:r>
              <a:rPr lang="en-US" sz="1400" dirty="0" smtClean="0">
                <a:solidFill>
                  <a:srgbClr val="663300"/>
                </a:solidFill>
              </a:rPr>
              <a:t>Fight </a:t>
            </a:r>
            <a:r>
              <a:rPr lang="en-US" sz="1400" b="1" dirty="0" smtClean="0">
                <a:solidFill>
                  <a:srgbClr val="663300"/>
                </a:solidFill>
              </a:rPr>
              <a:t>discrimination against Africans</a:t>
            </a:r>
            <a:r>
              <a:rPr lang="en-US" sz="1400" dirty="0" smtClean="0">
                <a:solidFill>
                  <a:srgbClr val="663300"/>
                </a:solidFill>
              </a:rPr>
              <a:t> and work for peace and coexistence among peoples </a:t>
            </a:r>
            <a:endParaRPr lang="fr-FR" sz="1400" dirty="0">
              <a:solidFill>
                <a:srgbClr val="663300"/>
              </a:solidFill>
            </a:endParaRPr>
          </a:p>
          <a:p>
            <a:pPr marL="285750" indent="-285750" algn="just">
              <a:lnSpc>
                <a:spcPct val="150000"/>
              </a:lnSpc>
              <a:buFont typeface="Arial" panose="020B0604020202020204" pitchFamily="34" charset="0"/>
              <a:buChar char="•"/>
            </a:pPr>
            <a:r>
              <a:rPr lang="en-US" sz="1400" dirty="0" smtClean="0">
                <a:solidFill>
                  <a:srgbClr val="663300"/>
                </a:solidFill>
              </a:rPr>
              <a:t>Provide </a:t>
            </a:r>
            <a:r>
              <a:rPr lang="en-US" sz="1400" b="1" dirty="0" smtClean="0">
                <a:solidFill>
                  <a:srgbClr val="663300"/>
                </a:solidFill>
              </a:rPr>
              <a:t>African and European governments with the support they need </a:t>
            </a:r>
            <a:r>
              <a:rPr lang="en-US" sz="1400" dirty="0" smtClean="0">
                <a:solidFill>
                  <a:srgbClr val="663300"/>
                </a:solidFill>
              </a:rPr>
              <a:t>to make decisions about Africa  </a:t>
            </a:r>
            <a:endParaRPr lang="fr-FR" sz="1400" dirty="0">
              <a:solidFill>
                <a:srgbClr val="663300"/>
              </a:solidFill>
              <a:effectLst/>
            </a:endParaRPr>
          </a:p>
        </p:txBody>
      </p:sp>
    </p:spTree>
    <p:extLst>
      <p:ext uri="{BB962C8B-B14F-4D97-AF65-F5344CB8AC3E}">
        <p14:creationId xmlns="" xmlns:p14="http://schemas.microsoft.com/office/powerpoint/2010/main" val="18227809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K:\logo-cipina-final.jpg"/>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519342" y="39638"/>
            <a:ext cx="1589162" cy="1589162"/>
          </a:xfrm>
          <a:prstGeom prst="rect">
            <a:avLst/>
          </a:prstGeom>
          <a:noFill/>
          <a:ln w="9525">
            <a:noFill/>
            <a:miter lim="800000"/>
            <a:headEnd/>
            <a:tailEnd/>
          </a:ln>
        </p:spPr>
      </p:pic>
      <p:sp>
        <p:nvSpPr>
          <p:cNvPr id="3" name="Rectangle 2"/>
          <p:cNvSpPr/>
          <p:nvPr/>
        </p:nvSpPr>
        <p:spPr>
          <a:xfrm>
            <a:off x="899592" y="404664"/>
            <a:ext cx="6162008" cy="6155531"/>
          </a:xfrm>
          <a:prstGeom prst="rect">
            <a:avLst/>
          </a:prstGeom>
        </p:spPr>
        <p:txBody>
          <a:bodyPr wrap="none">
            <a:spAutoFit/>
          </a:bodyPr>
          <a:lstStyle/>
          <a:p>
            <a:endParaRPr lang="fr-CH" b="1" u="sng" dirty="0" smtClean="0">
              <a:solidFill>
                <a:srgbClr val="FF0000"/>
              </a:solidFill>
            </a:endParaRPr>
          </a:p>
          <a:p>
            <a:endParaRPr lang="fr-CH" b="1" u="sng" dirty="0" smtClean="0">
              <a:solidFill>
                <a:srgbClr val="FF0000"/>
              </a:solidFill>
            </a:endParaRPr>
          </a:p>
          <a:p>
            <a:pPr algn="just"/>
            <a:r>
              <a:rPr lang="fr-CH" sz="2000" b="1" u="sng" dirty="0" smtClean="0">
                <a:solidFill>
                  <a:srgbClr val="FF0000"/>
                </a:solidFill>
              </a:rPr>
              <a:t>CIPINA </a:t>
            </a:r>
            <a:r>
              <a:rPr lang="fr-CH" sz="2000" b="1" u="sng" dirty="0" smtClean="0">
                <a:solidFill>
                  <a:srgbClr val="FF0000"/>
                </a:solidFill>
              </a:rPr>
              <a:t>: Une organisation </a:t>
            </a:r>
            <a:r>
              <a:rPr lang="fr-CH" sz="2000" b="1" u="sng" dirty="0" smtClean="0">
                <a:solidFill>
                  <a:srgbClr val="FF0000"/>
                </a:solidFill>
              </a:rPr>
              <a:t>trans</a:t>
            </a:r>
            <a:r>
              <a:rPr lang="fr-CH" sz="2000" b="1" u="sng" dirty="0" smtClean="0">
                <a:solidFill>
                  <a:srgbClr val="FF0000"/>
                </a:solidFill>
              </a:rPr>
              <a:t>nationale</a:t>
            </a:r>
            <a:endParaRPr lang="fr-CH" sz="2000" b="1" u="sng" dirty="0" smtClean="0">
              <a:solidFill>
                <a:srgbClr val="FF0000"/>
              </a:solidFill>
            </a:endParaRPr>
          </a:p>
          <a:p>
            <a:pPr algn="just"/>
            <a:endParaRPr lang="fr-CH" b="1" dirty="0" smtClean="0">
              <a:solidFill>
                <a:srgbClr val="663300"/>
              </a:solidFill>
            </a:endParaRPr>
          </a:p>
          <a:p>
            <a:pPr algn="just">
              <a:buFont typeface="Arial" pitchFamily="34" charset="0"/>
              <a:buChar char="•"/>
            </a:pPr>
            <a:r>
              <a:rPr lang="fr-CH" sz="1400" b="1" dirty="0" smtClean="0">
                <a:solidFill>
                  <a:srgbClr val="663300"/>
                </a:solidFill>
              </a:rPr>
              <a:t> L'association CIPINA est une organisation dotée du statut consultatif</a:t>
            </a:r>
          </a:p>
          <a:p>
            <a:pPr algn="just"/>
            <a:r>
              <a:rPr lang="fr-CH" sz="1400" b="1" dirty="0" smtClean="0">
                <a:solidFill>
                  <a:srgbClr val="663300"/>
                </a:solidFill>
              </a:rPr>
              <a:t>  spécial auprès du Conseil économique et social des Nations-Unies</a:t>
            </a:r>
          </a:p>
          <a:p>
            <a:pPr algn="just">
              <a:buFont typeface="Arial" pitchFamily="34" charset="0"/>
              <a:buChar char="•"/>
            </a:pPr>
            <a:r>
              <a:rPr lang="fr-CH" sz="1400" b="1" dirty="0" smtClean="0">
                <a:solidFill>
                  <a:srgbClr val="663300"/>
                </a:solidFill>
              </a:rPr>
              <a:t> Elle fait partie de l’AIPF (Association internationale de la presse </a:t>
            </a:r>
          </a:p>
          <a:p>
            <a:pPr algn="just"/>
            <a:r>
              <a:rPr lang="fr-CH" sz="1400" b="1" dirty="0" smtClean="0">
                <a:solidFill>
                  <a:srgbClr val="663300"/>
                </a:solidFill>
              </a:rPr>
              <a:t>  francophone)</a:t>
            </a:r>
          </a:p>
          <a:p>
            <a:pPr algn="just">
              <a:buFont typeface="Arial" pitchFamily="34" charset="0"/>
              <a:buChar char="•"/>
            </a:pPr>
            <a:r>
              <a:rPr lang="fr-CH" sz="1400" b="1" dirty="0" smtClean="0">
                <a:solidFill>
                  <a:srgbClr val="663300"/>
                </a:solidFill>
              </a:rPr>
              <a:t> Elle est membre du club suisse de la presse</a:t>
            </a:r>
          </a:p>
          <a:p>
            <a:pPr algn="just">
              <a:buFont typeface="Arial" pitchFamily="34" charset="0"/>
              <a:buChar char="•"/>
            </a:pPr>
            <a:r>
              <a:rPr lang="fr-CH" sz="1400" b="1" dirty="0" smtClean="0">
                <a:solidFill>
                  <a:srgbClr val="663300"/>
                </a:solidFill>
              </a:rPr>
              <a:t> Elle est membre de RSF (Reporters Sans frontières</a:t>
            </a:r>
            <a:r>
              <a:rPr lang="fr-CH" sz="1400" b="1" dirty="0" smtClean="0">
                <a:solidFill>
                  <a:srgbClr val="663300"/>
                </a:solidFill>
              </a:rPr>
              <a:t>)</a:t>
            </a:r>
          </a:p>
          <a:p>
            <a:pPr algn="just">
              <a:buFont typeface="Arial" pitchFamily="34" charset="0"/>
              <a:buChar char="•"/>
            </a:pPr>
            <a:r>
              <a:rPr lang="fr-CH" sz="1400" b="1" dirty="0" smtClean="0">
                <a:solidFill>
                  <a:srgbClr val="663300"/>
                </a:solidFill>
              </a:rPr>
              <a:t> Elle </a:t>
            </a:r>
            <a:r>
              <a:rPr lang="fr-CH" sz="1400" b="1" dirty="0" smtClean="0">
                <a:solidFill>
                  <a:srgbClr val="663300"/>
                </a:solidFill>
              </a:rPr>
              <a:t>dispose de plusieurs représentations en Afrique</a:t>
            </a:r>
            <a:endParaRPr lang="fr-CH" sz="1400" b="1" dirty="0" smtClean="0">
              <a:solidFill>
                <a:srgbClr val="663300"/>
              </a:solidFill>
            </a:endParaRPr>
          </a:p>
          <a:p>
            <a:pPr algn="just">
              <a:buFont typeface="Arial" pitchFamily="34" charset="0"/>
              <a:buChar char="•"/>
            </a:pPr>
            <a:endParaRPr lang="fr-CH" b="1" dirty="0" smtClean="0">
              <a:solidFill>
                <a:srgbClr val="663300"/>
              </a:solidFill>
            </a:endParaRPr>
          </a:p>
          <a:p>
            <a:pPr algn="just"/>
            <a:r>
              <a:rPr lang="fr-CH" sz="2000" b="1" u="sng" dirty="0" smtClean="0">
                <a:solidFill>
                  <a:srgbClr val="FF0000"/>
                </a:solidFill>
              </a:rPr>
              <a:t>CIPINA : </a:t>
            </a:r>
            <a:r>
              <a:rPr lang="fr-CH" sz="2000" b="1" u="sng" dirty="0" smtClean="0">
                <a:solidFill>
                  <a:srgbClr val="FF0000"/>
                </a:solidFill>
              </a:rPr>
              <a:t>A transnational </a:t>
            </a:r>
            <a:r>
              <a:rPr lang="fr-CH" sz="2000" b="1" u="sng" dirty="0" err="1" smtClean="0">
                <a:solidFill>
                  <a:srgbClr val="FF0000"/>
                </a:solidFill>
              </a:rPr>
              <a:t>organization</a:t>
            </a:r>
            <a:endParaRPr lang="fr-CH" sz="2000" b="1" u="sng" dirty="0" smtClean="0">
              <a:solidFill>
                <a:srgbClr val="FF0000"/>
              </a:solidFill>
            </a:endParaRPr>
          </a:p>
          <a:p>
            <a:pPr algn="just"/>
            <a:endParaRPr lang="fr-CH" b="1" dirty="0" smtClean="0">
              <a:solidFill>
                <a:srgbClr val="663300"/>
              </a:solidFill>
            </a:endParaRPr>
          </a:p>
          <a:p>
            <a:pPr algn="just">
              <a:buFont typeface="Arial" pitchFamily="34" charset="0"/>
              <a:buChar char="•"/>
            </a:pPr>
            <a:r>
              <a:rPr lang="en-US" sz="1400" b="1" dirty="0" smtClean="0">
                <a:solidFill>
                  <a:srgbClr val="582C00"/>
                </a:solidFill>
              </a:rPr>
              <a:t> CIPINA is an organization with special consultative status with the </a:t>
            </a:r>
          </a:p>
          <a:p>
            <a:pPr algn="just"/>
            <a:r>
              <a:rPr lang="en-US" sz="1400" b="1" dirty="0" smtClean="0">
                <a:solidFill>
                  <a:srgbClr val="582C00"/>
                </a:solidFill>
              </a:rPr>
              <a:t>  Economic and Social Council of the United Nations</a:t>
            </a:r>
          </a:p>
          <a:p>
            <a:pPr algn="just">
              <a:buFont typeface="Arial" pitchFamily="34" charset="0"/>
              <a:buChar char="•"/>
            </a:pPr>
            <a:r>
              <a:rPr lang="en-US" sz="1400" b="1" dirty="0" smtClean="0">
                <a:solidFill>
                  <a:srgbClr val="582C00"/>
                </a:solidFill>
              </a:rPr>
              <a:t> CIPINA is member of the AIPF (International Association of the </a:t>
            </a:r>
          </a:p>
          <a:p>
            <a:pPr algn="just"/>
            <a:r>
              <a:rPr lang="en-US" sz="1400" b="1" dirty="0" smtClean="0">
                <a:solidFill>
                  <a:srgbClr val="582C00"/>
                </a:solidFill>
              </a:rPr>
              <a:t>  French-speaking press)</a:t>
            </a:r>
          </a:p>
          <a:p>
            <a:pPr algn="just">
              <a:buFont typeface="Arial" pitchFamily="34" charset="0"/>
              <a:buChar char="•"/>
            </a:pPr>
            <a:r>
              <a:rPr lang="en-US" sz="1400" b="1" dirty="0" smtClean="0">
                <a:solidFill>
                  <a:srgbClr val="582C00"/>
                </a:solidFill>
              </a:rPr>
              <a:t> CIPINA is member of the Swiss Press Club</a:t>
            </a:r>
          </a:p>
          <a:p>
            <a:pPr algn="just">
              <a:buFont typeface="Arial" pitchFamily="34" charset="0"/>
              <a:buChar char="•"/>
            </a:pPr>
            <a:r>
              <a:rPr lang="en-US" sz="1400" b="1" dirty="0" smtClean="0">
                <a:solidFill>
                  <a:srgbClr val="582C00"/>
                </a:solidFill>
              </a:rPr>
              <a:t> CIPINA is member of RSF (Reporters without borders</a:t>
            </a:r>
            <a:r>
              <a:rPr lang="en-US" sz="1400" b="1" dirty="0" smtClean="0">
                <a:solidFill>
                  <a:srgbClr val="582C00"/>
                </a:solidFill>
              </a:rPr>
              <a:t>)</a:t>
            </a:r>
          </a:p>
          <a:p>
            <a:pPr algn="just">
              <a:buFont typeface="Arial" pitchFamily="34" charset="0"/>
              <a:buChar char="•"/>
            </a:pPr>
            <a:r>
              <a:rPr lang="en-US" sz="1400" b="1" dirty="0" smtClean="0">
                <a:solidFill>
                  <a:srgbClr val="582C00"/>
                </a:solidFill>
              </a:rPr>
              <a:t> CIPINA has several representations in Africa</a:t>
            </a:r>
            <a:endParaRPr lang="en-US" sz="1400" b="1" dirty="0" smtClean="0">
              <a:solidFill>
                <a:srgbClr val="582C00"/>
              </a:solidFill>
            </a:endParaRPr>
          </a:p>
          <a:p>
            <a:pPr algn="just">
              <a:buFont typeface="Arial" pitchFamily="34" charset="0"/>
              <a:buChar char="•"/>
            </a:pPr>
            <a:endParaRPr lang="fr-CH" sz="1400" b="1" dirty="0" smtClean="0">
              <a:solidFill>
                <a:srgbClr val="582C00"/>
              </a:solidFill>
            </a:endParaRPr>
          </a:p>
          <a:p>
            <a:endParaRPr lang="fr-CH" u="sng" dirty="0" smtClean="0">
              <a:solidFill>
                <a:srgbClr val="582C00"/>
              </a:solidFill>
            </a:endParaRPr>
          </a:p>
          <a:p>
            <a:endParaRPr lang="fr-CH" u="sng" dirty="0" smtClean="0">
              <a:solidFill>
                <a:srgbClr val="582C00"/>
              </a:solidFill>
            </a:endParaRPr>
          </a:p>
          <a:p>
            <a:endParaRPr lang="de-DE" u="sng" dirty="0">
              <a:solidFill>
                <a:srgbClr val="582C00"/>
              </a:solidFill>
            </a:endParaRPr>
          </a:p>
        </p:txBody>
      </p:sp>
    </p:spTree>
    <p:extLst>
      <p:ext uri="{BB962C8B-B14F-4D97-AF65-F5344CB8AC3E}">
        <p14:creationId xmlns="" xmlns:p14="http://schemas.microsoft.com/office/powerpoint/2010/main" val="13271347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395288" y="261939"/>
            <a:ext cx="6913562" cy="430758"/>
          </a:xfrm>
        </p:spPr>
        <p:txBody>
          <a:bodyPr anchor="t"/>
          <a:lstStyle/>
          <a:p>
            <a:r>
              <a:rPr lang="fr-CH" sz="2000" u="sng" dirty="0" smtClean="0">
                <a:solidFill>
                  <a:srgbClr val="FF0000"/>
                </a:solidFill>
              </a:rPr>
              <a:t>L’Afrique en quelques chiffres / </a:t>
            </a:r>
            <a:r>
              <a:rPr lang="en-US" sz="2000" u="sng" dirty="0" smtClean="0">
                <a:solidFill>
                  <a:srgbClr val="FF0000"/>
                </a:solidFill>
              </a:rPr>
              <a:t>Africa in a few figures </a:t>
            </a:r>
            <a:r>
              <a:rPr lang="en-US" u="sng" dirty="0" smtClean="0">
                <a:solidFill>
                  <a:srgbClr val="582C00"/>
                </a:solidFill>
              </a:rPr>
              <a:t/>
            </a:r>
            <a:br>
              <a:rPr lang="en-US" u="sng" dirty="0" smtClean="0">
                <a:solidFill>
                  <a:srgbClr val="582C00"/>
                </a:solidFill>
              </a:rPr>
            </a:br>
            <a:endParaRPr lang="de-DE" u="sng" dirty="0">
              <a:solidFill>
                <a:srgbClr val="582C00"/>
              </a:solidFill>
            </a:endParaRPr>
          </a:p>
        </p:txBody>
      </p:sp>
      <p:pic>
        <p:nvPicPr>
          <p:cNvPr id="3" name="Image 2" descr="K:\logo-cipina-final.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519342" y="39638"/>
            <a:ext cx="1589162" cy="1589162"/>
          </a:xfrm>
          <a:prstGeom prst="rect">
            <a:avLst/>
          </a:prstGeom>
          <a:noFill/>
          <a:ln w="9525">
            <a:noFill/>
            <a:miter lim="800000"/>
            <a:headEnd/>
            <a:tailEnd/>
          </a:ln>
        </p:spPr>
      </p:pic>
      <p:sp>
        <p:nvSpPr>
          <p:cNvPr id="5" name="Titre 1"/>
          <p:cNvSpPr txBox="1">
            <a:spLocks/>
          </p:cNvSpPr>
          <p:nvPr/>
        </p:nvSpPr>
        <p:spPr>
          <a:xfrm>
            <a:off x="323528" y="692696"/>
            <a:ext cx="8640960" cy="6048671"/>
          </a:xfrm>
          <a:prstGeom prst="rect">
            <a:avLst/>
          </a:prstGeom>
        </p:spPr>
        <p:txBody>
          <a:bodyPr vert="horz" lIns="0" tIns="0" rIns="0" bIns="0" rtlCol="0" anchor="t" anchorCtr="0">
            <a:noAutofit/>
          </a:bodyPr>
          <a:lstStyle>
            <a:lvl1pPr algn="l" defTabSz="914400" rtl="0" eaLnBrk="1" latinLnBrk="0" hangingPunct="1">
              <a:lnSpc>
                <a:spcPct val="92000"/>
              </a:lnSpc>
              <a:spcBef>
                <a:spcPct val="0"/>
              </a:spcBef>
              <a:buNone/>
              <a:defRPr sz="2600" b="1" kern="1200">
                <a:solidFill>
                  <a:schemeClr val="tx1"/>
                </a:solidFill>
                <a:latin typeface="Arial" pitchFamily="34" charset="0"/>
                <a:ea typeface="+mj-ea"/>
                <a:cs typeface="Arial" pitchFamily="34" charset="0"/>
              </a:defRPr>
            </a:lvl1pPr>
          </a:lstStyle>
          <a:p>
            <a:pPr marL="285750" indent="-285750" algn="just">
              <a:lnSpc>
                <a:spcPct val="114000"/>
              </a:lnSpc>
              <a:buFont typeface="Arial" panose="020B0604020202020204" pitchFamily="34" charset="0"/>
              <a:buChar char="•"/>
              <a:tabLst>
                <a:tab pos="3227388" algn="l"/>
              </a:tabLst>
            </a:pPr>
            <a:r>
              <a:rPr lang="fr-FR" sz="1200" dirty="0" smtClean="0">
                <a:solidFill>
                  <a:srgbClr val="582C00"/>
                </a:solidFill>
              </a:rPr>
              <a:t>1,2 </a:t>
            </a:r>
            <a:r>
              <a:rPr lang="fr-FR" sz="1200" dirty="0" smtClean="0">
                <a:solidFill>
                  <a:srgbClr val="582C00"/>
                </a:solidFill>
              </a:rPr>
              <a:t>milliard d’individus / </a:t>
            </a:r>
            <a:r>
              <a:rPr lang="fr-FR" sz="1200" dirty="0" smtClean="0">
                <a:solidFill>
                  <a:srgbClr val="582C00"/>
                </a:solidFill>
              </a:rPr>
              <a:t>1,2 </a:t>
            </a:r>
            <a:r>
              <a:rPr lang="fr-FR" sz="1200" dirty="0" smtClean="0">
                <a:solidFill>
                  <a:srgbClr val="582C00"/>
                </a:solidFill>
              </a:rPr>
              <a:t>billion people 	</a:t>
            </a:r>
          </a:p>
          <a:p>
            <a:pPr marL="285750" indent="-285750" algn="just">
              <a:lnSpc>
                <a:spcPct val="114000"/>
              </a:lnSpc>
              <a:buFont typeface="Arial" panose="020B0604020202020204" pitchFamily="34" charset="0"/>
              <a:buChar char="•"/>
              <a:tabLst>
                <a:tab pos="3227388" algn="l"/>
              </a:tabLst>
            </a:pPr>
            <a:r>
              <a:rPr lang="fr-FR" sz="1200" dirty="0" smtClean="0">
                <a:solidFill>
                  <a:srgbClr val="582C00"/>
                </a:solidFill>
              </a:rPr>
              <a:t>Nombre </a:t>
            </a:r>
            <a:r>
              <a:rPr lang="fr-FR" sz="1200" dirty="0">
                <a:solidFill>
                  <a:srgbClr val="582C00"/>
                </a:solidFill>
              </a:rPr>
              <a:t>de fuseaux horaires : </a:t>
            </a:r>
            <a:r>
              <a:rPr lang="fr-FR" sz="1200" dirty="0" smtClean="0">
                <a:solidFill>
                  <a:srgbClr val="582C00"/>
                </a:solidFill>
              </a:rPr>
              <a:t>6 / </a:t>
            </a:r>
            <a:r>
              <a:rPr lang="en-US" sz="1200" dirty="0" smtClean="0">
                <a:solidFill>
                  <a:srgbClr val="582C00"/>
                </a:solidFill>
              </a:rPr>
              <a:t>Number of time zones: 6</a:t>
            </a:r>
            <a:endParaRPr lang="fr-FR" sz="1200" dirty="0">
              <a:solidFill>
                <a:srgbClr val="582C00"/>
              </a:solidFill>
            </a:endParaRPr>
          </a:p>
          <a:p>
            <a:pPr marL="285750" indent="-285750" algn="just">
              <a:lnSpc>
                <a:spcPct val="114000"/>
              </a:lnSpc>
              <a:buFont typeface="Arial" panose="020B0604020202020204" pitchFamily="34" charset="0"/>
              <a:buChar char="•"/>
              <a:tabLst>
                <a:tab pos="3227388" algn="l"/>
              </a:tabLst>
            </a:pPr>
            <a:r>
              <a:rPr lang="fr-FR" sz="1200" dirty="0" smtClean="0">
                <a:solidFill>
                  <a:srgbClr val="582C00"/>
                </a:solidFill>
              </a:rPr>
              <a:t>54 pays / 54 countries 	</a:t>
            </a:r>
            <a:endParaRPr lang="fr-FR" sz="1200" dirty="0">
              <a:solidFill>
                <a:srgbClr val="582C00"/>
              </a:solidFill>
            </a:endParaRPr>
          </a:p>
          <a:p>
            <a:pPr marL="285750" indent="-285750" algn="just">
              <a:lnSpc>
                <a:spcPct val="114000"/>
              </a:lnSpc>
              <a:buFont typeface="Arial" panose="020B0604020202020204" pitchFamily="34" charset="0"/>
              <a:buChar char="•"/>
              <a:tabLst>
                <a:tab pos="3227388" algn="l"/>
              </a:tabLst>
            </a:pPr>
            <a:r>
              <a:rPr lang="fr-FR" sz="1200" dirty="0" smtClean="0">
                <a:solidFill>
                  <a:srgbClr val="582C00"/>
                </a:solidFill>
              </a:rPr>
              <a:t>Densité </a:t>
            </a:r>
            <a:r>
              <a:rPr lang="fr-FR" sz="1200" dirty="0">
                <a:solidFill>
                  <a:srgbClr val="582C00"/>
                </a:solidFill>
              </a:rPr>
              <a:t>: 21.09 habitants / </a:t>
            </a:r>
            <a:r>
              <a:rPr lang="fr-FR" sz="1200" dirty="0" smtClean="0">
                <a:solidFill>
                  <a:srgbClr val="582C00"/>
                </a:solidFill>
              </a:rPr>
              <a:t>km² /  </a:t>
            </a:r>
            <a:r>
              <a:rPr lang="fr-FR" sz="1200" dirty="0" err="1" smtClean="0">
                <a:solidFill>
                  <a:srgbClr val="582C00"/>
                </a:solidFill>
              </a:rPr>
              <a:t>Density</a:t>
            </a:r>
            <a:r>
              <a:rPr lang="fr-FR" sz="1200" dirty="0" smtClean="0">
                <a:solidFill>
                  <a:srgbClr val="582C00"/>
                </a:solidFill>
              </a:rPr>
              <a:t>: 21.09 </a:t>
            </a:r>
            <a:r>
              <a:rPr lang="fr-FR" sz="1200" dirty="0" err="1" smtClean="0">
                <a:solidFill>
                  <a:srgbClr val="582C00"/>
                </a:solidFill>
              </a:rPr>
              <a:t>inhabitants</a:t>
            </a:r>
            <a:r>
              <a:rPr lang="fr-FR" sz="1200" dirty="0" smtClean="0">
                <a:solidFill>
                  <a:srgbClr val="582C00"/>
                </a:solidFill>
              </a:rPr>
              <a:t> / km²</a:t>
            </a:r>
            <a:endParaRPr lang="fr-FR" sz="1200" dirty="0">
              <a:solidFill>
                <a:srgbClr val="582C00"/>
              </a:solidFill>
            </a:endParaRPr>
          </a:p>
          <a:p>
            <a:pPr marL="285750" indent="-285750" algn="just">
              <a:lnSpc>
                <a:spcPct val="114000"/>
              </a:lnSpc>
              <a:buFont typeface="Arial" panose="020B0604020202020204" pitchFamily="34" charset="0"/>
              <a:buChar char="•"/>
              <a:tabLst>
                <a:tab pos="3227388" algn="l"/>
              </a:tabLst>
            </a:pPr>
            <a:r>
              <a:rPr lang="fr-FR" sz="1200" dirty="0" smtClean="0">
                <a:solidFill>
                  <a:srgbClr val="582C00"/>
                </a:solidFill>
              </a:rPr>
              <a:t>70 </a:t>
            </a:r>
            <a:r>
              <a:rPr lang="fr-FR" sz="1200" dirty="0">
                <a:solidFill>
                  <a:srgbClr val="582C00"/>
                </a:solidFill>
              </a:rPr>
              <a:t>millions ont accès à </a:t>
            </a:r>
            <a:r>
              <a:rPr lang="fr-FR" sz="1200" dirty="0" smtClean="0">
                <a:solidFill>
                  <a:srgbClr val="582C00"/>
                </a:solidFill>
              </a:rPr>
              <a:t>l’internet / </a:t>
            </a:r>
            <a:r>
              <a:rPr lang="en-US" sz="1200" dirty="0" smtClean="0">
                <a:solidFill>
                  <a:srgbClr val="582C00"/>
                </a:solidFill>
              </a:rPr>
              <a:t>70 million have access to the internet</a:t>
            </a:r>
            <a:endParaRPr lang="fr-FR" sz="1200" dirty="0">
              <a:solidFill>
                <a:srgbClr val="582C00"/>
              </a:solidFill>
            </a:endParaRPr>
          </a:p>
          <a:p>
            <a:pPr marL="285750" indent="-285750" algn="just">
              <a:lnSpc>
                <a:spcPct val="114000"/>
              </a:lnSpc>
              <a:buFont typeface="Arial" panose="020B0604020202020204" pitchFamily="34" charset="0"/>
              <a:buChar char="•"/>
              <a:tabLst>
                <a:tab pos="3227388" algn="l"/>
              </a:tabLst>
            </a:pPr>
            <a:r>
              <a:rPr lang="fr-FR" sz="1200" dirty="0">
                <a:solidFill>
                  <a:srgbClr val="582C00"/>
                </a:solidFill>
              </a:rPr>
              <a:t>200 millions </a:t>
            </a:r>
            <a:r>
              <a:rPr lang="fr-FR" sz="1200" dirty="0" smtClean="0">
                <a:solidFill>
                  <a:srgbClr val="582C00"/>
                </a:solidFill>
              </a:rPr>
              <a:t>d’analphabètes / 200 million </a:t>
            </a:r>
            <a:r>
              <a:rPr lang="fr-FR" sz="1200" dirty="0" err="1" smtClean="0">
                <a:solidFill>
                  <a:srgbClr val="582C00"/>
                </a:solidFill>
              </a:rPr>
              <a:t>illiterates</a:t>
            </a:r>
            <a:r>
              <a:rPr lang="fr-FR" sz="1200" dirty="0" smtClean="0">
                <a:solidFill>
                  <a:srgbClr val="582C00"/>
                </a:solidFill>
              </a:rPr>
              <a:t> 		</a:t>
            </a:r>
            <a:endParaRPr lang="fr-FR" sz="1200" dirty="0">
              <a:solidFill>
                <a:srgbClr val="582C00"/>
              </a:solidFill>
            </a:endParaRPr>
          </a:p>
          <a:p>
            <a:pPr marL="285750" indent="-285750" algn="just">
              <a:lnSpc>
                <a:spcPct val="114000"/>
              </a:lnSpc>
              <a:buFont typeface="Arial" panose="020B0604020202020204" pitchFamily="34" charset="0"/>
              <a:buChar char="•"/>
              <a:tabLst>
                <a:tab pos="3227388" algn="l"/>
              </a:tabLst>
            </a:pPr>
            <a:r>
              <a:rPr lang="fr-FR" sz="1200" dirty="0" smtClean="0">
                <a:solidFill>
                  <a:srgbClr val="582C00"/>
                </a:solidFill>
              </a:rPr>
              <a:t>Plus </a:t>
            </a:r>
            <a:r>
              <a:rPr lang="fr-FR" sz="1200" dirty="0">
                <a:solidFill>
                  <a:srgbClr val="582C00"/>
                </a:solidFill>
              </a:rPr>
              <a:t>de 8000 radios </a:t>
            </a:r>
            <a:r>
              <a:rPr lang="fr-FR" sz="1200" dirty="0" smtClean="0">
                <a:solidFill>
                  <a:srgbClr val="582C00"/>
                </a:solidFill>
              </a:rPr>
              <a:t>FM / </a:t>
            </a:r>
            <a:r>
              <a:rPr lang="en-US" sz="1200" dirty="0" smtClean="0">
                <a:solidFill>
                  <a:srgbClr val="582C00"/>
                </a:solidFill>
              </a:rPr>
              <a:t>More than 8000 FM radios </a:t>
            </a:r>
            <a:r>
              <a:rPr lang="fr-FR" sz="1200" dirty="0" smtClean="0">
                <a:solidFill>
                  <a:srgbClr val="582C00"/>
                </a:solidFill>
              </a:rPr>
              <a:t>	</a:t>
            </a:r>
          </a:p>
          <a:p>
            <a:pPr marL="285750" indent="-285750" algn="just">
              <a:lnSpc>
                <a:spcPct val="114000"/>
              </a:lnSpc>
              <a:buFont typeface="Arial" panose="020B0604020202020204" pitchFamily="34" charset="0"/>
              <a:buChar char="•"/>
              <a:tabLst>
                <a:tab pos="3227388" algn="l"/>
                <a:tab pos="5735638" algn="l"/>
              </a:tabLst>
            </a:pPr>
            <a:r>
              <a:rPr lang="fr-FR" sz="1200" dirty="0">
                <a:solidFill>
                  <a:srgbClr val="582C00"/>
                </a:solidFill>
              </a:rPr>
              <a:t>Espérance de vie : 52 </a:t>
            </a:r>
            <a:r>
              <a:rPr lang="fr-FR" sz="1200" dirty="0" smtClean="0">
                <a:solidFill>
                  <a:srgbClr val="582C00"/>
                </a:solidFill>
              </a:rPr>
              <a:t>ans / Life </a:t>
            </a:r>
            <a:r>
              <a:rPr lang="fr-FR" sz="1200" dirty="0" err="1" smtClean="0">
                <a:solidFill>
                  <a:srgbClr val="582C00"/>
                </a:solidFill>
              </a:rPr>
              <a:t>expectancy</a:t>
            </a:r>
            <a:r>
              <a:rPr lang="fr-FR" sz="1200" dirty="0" smtClean="0">
                <a:solidFill>
                  <a:srgbClr val="582C00"/>
                </a:solidFill>
              </a:rPr>
              <a:t>: 52 </a:t>
            </a:r>
            <a:r>
              <a:rPr lang="fr-FR" sz="1200" dirty="0" err="1" smtClean="0">
                <a:solidFill>
                  <a:srgbClr val="582C00"/>
                </a:solidFill>
              </a:rPr>
              <a:t>years</a:t>
            </a:r>
            <a:r>
              <a:rPr lang="fr-FR" sz="1200" dirty="0" smtClean="0">
                <a:solidFill>
                  <a:srgbClr val="582C00"/>
                </a:solidFill>
              </a:rPr>
              <a:t> </a:t>
            </a:r>
            <a:r>
              <a:rPr lang="fr-FR" sz="1200" dirty="0">
                <a:solidFill>
                  <a:srgbClr val="582C00"/>
                </a:solidFill>
              </a:rPr>
              <a:t>	</a:t>
            </a:r>
            <a:endParaRPr lang="fr-FR" sz="1200" dirty="0" smtClean="0">
              <a:solidFill>
                <a:srgbClr val="582C00"/>
              </a:solidFill>
            </a:endParaRPr>
          </a:p>
          <a:p>
            <a:pPr marL="285750" indent="-285750" algn="just">
              <a:lnSpc>
                <a:spcPct val="114000"/>
              </a:lnSpc>
              <a:buFont typeface="Arial" panose="020B0604020202020204" pitchFamily="34" charset="0"/>
              <a:buChar char="•"/>
              <a:tabLst>
                <a:tab pos="3227388" algn="l"/>
                <a:tab pos="5735638" algn="l"/>
              </a:tabLst>
            </a:pPr>
            <a:r>
              <a:rPr lang="fr-FR" sz="1200" dirty="0" smtClean="0">
                <a:solidFill>
                  <a:srgbClr val="582C00"/>
                </a:solidFill>
              </a:rPr>
              <a:t>Taux </a:t>
            </a:r>
            <a:r>
              <a:rPr lang="fr-FR" sz="1200" dirty="0">
                <a:solidFill>
                  <a:srgbClr val="582C00"/>
                </a:solidFill>
              </a:rPr>
              <a:t>de natalité : 38‰ </a:t>
            </a:r>
            <a:r>
              <a:rPr lang="fr-FR" sz="1200" dirty="0" smtClean="0">
                <a:solidFill>
                  <a:srgbClr val="582C00"/>
                </a:solidFill>
              </a:rPr>
              <a:t> / </a:t>
            </a:r>
            <a:r>
              <a:rPr lang="fr-FR" sz="1200" dirty="0" err="1" smtClean="0">
                <a:solidFill>
                  <a:srgbClr val="582C00"/>
                </a:solidFill>
              </a:rPr>
              <a:t>Birth</a:t>
            </a:r>
            <a:r>
              <a:rPr lang="fr-FR" sz="1200" dirty="0" smtClean="0">
                <a:solidFill>
                  <a:srgbClr val="582C00"/>
                </a:solidFill>
              </a:rPr>
              <a:t> rate: 38 ‰</a:t>
            </a:r>
          </a:p>
          <a:p>
            <a:pPr marL="285750" indent="-285750" algn="just">
              <a:lnSpc>
                <a:spcPct val="114000"/>
              </a:lnSpc>
              <a:buFont typeface="Arial" panose="020B0604020202020204" pitchFamily="34" charset="0"/>
              <a:buChar char="•"/>
              <a:tabLst>
                <a:tab pos="3227388" algn="l"/>
                <a:tab pos="5735638" algn="l"/>
              </a:tabLst>
            </a:pPr>
            <a:r>
              <a:rPr lang="fr-FR" sz="1200" dirty="0" smtClean="0">
                <a:solidFill>
                  <a:srgbClr val="582C00"/>
                </a:solidFill>
              </a:rPr>
              <a:t>Taux </a:t>
            </a:r>
            <a:r>
              <a:rPr lang="fr-FR" sz="1200" dirty="0">
                <a:solidFill>
                  <a:srgbClr val="582C00"/>
                </a:solidFill>
              </a:rPr>
              <a:t>de mortalité : 15</a:t>
            </a:r>
            <a:r>
              <a:rPr lang="fr-FR" sz="1200" dirty="0" smtClean="0">
                <a:solidFill>
                  <a:srgbClr val="582C00"/>
                </a:solidFill>
              </a:rPr>
              <a:t>‰ / </a:t>
            </a:r>
            <a:r>
              <a:rPr lang="fr-FR" sz="1200" dirty="0" err="1" smtClean="0">
                <a:solidFill>
                  <a:srgbClr val="582C00"/>
                </a:solidFill>
              </a:rPr>
              <a:t>Death</a:t>
            </a:r>
            <a:r>
              <a:rPr lang="fr-FR" sz="1200" dirty="0" smtClean="0">
                <a:solidFill>
                  <a:srgbClr val="582C00"/>
                </a:solidFill>
              </a:rPr>
              <a:t> rate: 15 ‰</a:t>
            </a:r>
            <a:endParaRPr lang="fr-FR" sz="1200" dirty="0">
              <a:solidFill>
                <a:srgbClr val="582C00"/>
              </a:solidFill>
            </a:endParaRPr>
          </a:p>
          <a:p>
            <a:pPr marL="285750" indent="-285750" algn="just">
              <a:lnSpc>
                <a:spcPct val="114000"/>
              </a:lnSpc>
              <a:buFont typeface="Arial" panose="020B0604020202020204" pitchFamily="34" charset="0"/>
              <a:buChar char="•"/>
              <a:tabLst>
                <a:tab pos="2868613" algn="l"/>
              </a:tabLst>
            </a:pPr>
            <a:r>
              <a:rPr lang="fr-FR" sz="1200" dirty="0" smtClean="0">
                <a:solidFill>
                  <a:srgbClr val="582C00"/>
                </a:solidFill>
              </a:rPr>
              <a:t>50</a:t>
            </a:r>
            <a:r>
              <a:rPr lang="fr-FR" sz="1200" dirty="0">
                <a:solidFill>
                  <a:srgbClr val="582C00"/>
                </a:solidFill>
              </a:rPr>
              <a:t>% des Africains ont moins de 18 </a:t>
            </a:r>
            <a:r>
              <a:rPr lang="fr-FR" sz="1200" dirty="0" smtClean="0">
                <a:solidFill>
                  <a:srgbClr val="582C00"/>
                </a:solidFill>
              </a:rPr>
              <a:t>ans / </a:t>
            </a:r>
            <a:r>
              <a:rPr lang="en-US" sz="1200" dirty="0" smtClean="0">
                <a:solidFill>
                  <a:srgbClr val="582C00"/>
                </a:solidFill>
              </a:rPr>
              <a:t>50% of Africans are under 18</a:t>
            </a:r>
            <a:endParaRPr lang="fr-FR" sz="1200" dirty="0">
              <a:solidFill>
                <a:srgbClr val="582C00"/>
              </a:solidFill>
            </a:endParaRPr>
          </a:p>
          <a:p>
            <a:pPr marL="285750" indent="-285750" algn="just">
              <a:lnSpc>
                <a:spcPct val="114000"/>
              </a:lnSpc>
              <a:buFont typeface="Arial" panose="020B0604020202020204" pitchFamily="34" charset="0"/>
              <a:buChar char="•"/>
              <a:tabLst>
                <a:tab pos="2868613" algn="l"/>
              </a:tabLst>
            </a:pPr>
            <a:r>
              <a:rPr lang="fr-FR" sz="1200" dirty="0">
                <a:solidFill>
                  <a:srgbClr val="582C00"/>
                </a:solidFill>
              </a:rPr>
              <a:t>1,1 milliard d’Africains auront l’âge de travailler en </a:t>
            </a:r>
            <a:r>
              <a:rPr lang="fr-FR" sz="1200" dirty="0" smtClean="0">
                <a:solidFill>
                  <a:srgbClr val="582C00"/>
                </a:solidFill>
              </a:rPr>
              <a:t>2040 / </a:t>
            </a:r>
            <a:r>
              <a:rPr lang="en-US" sz="1200" dirty="0" smtClean="0">
                <a:solidFill>
                  <a:srgbClr val="582C00"/>
                </a:solidFill>
              </a:rPr>
              <a:t>1.1 billion Africans will be working in 2040</a:t>
            </a:r>
            <a:endParaRPr lang="fr-FR" sz="1200" dirty="0">
              <a:solidFill>
                <a:srgbClr val="582C00"/>
              </a:solidFill>
            </a:endParaRPr>
          </a:p>
          <a:p>
            <a:pPr marL="285750" indent="-285750" algn="just">
              <a:lnSpc>
                <a:spcPct val="114000"/>
              </a:lnSpc>
              <a:buFont typeface="Arial" panose="020B0604020202020204" pitchFamily="34" charset="0"/>
              <a:buChar char="•"/>
              <a:tabLst>
                <a:tab pos="2868613" algn="l"/>
              </a:tabLst>
            </a:pPr>
            <a:r>
              <a:rPr lang="fr-FR" sz="1200" dirty="0">
                <a:solidFill>
                  <a:srgbClr val="582C00"/>
                </a:solidFill>
              </a:rPr>
              <a:t>52 villes de + de un million d’habitants sont en </a:t>
            </a:r>
            <a:r>
              <a:rPr lang="fr-FR" sz="1200" dirty="0" smtClean="0">
                <a:solidFill>
                  <a:srgbClr val="582C00"/>
                </a:solidFill>
              </a:rPr>
              <a:t>Afrique / </a:t>
            </a:r>
            <a:r>
              <a:rPr lang="en-US" sz="1200" dirty="0" smtClean="0">
                <a:solidFill>
                  <a:srgbClr val="582C00"/>
                </a:solidFill>
              </a:rPr>
              <a:t>52 cities with more than one million inhabitants are in Africa</a:t>
            </a:r>
            <a:endParaRPr lang="fr-FR" sz="1200" dirty="0" smtClean="0">
              <a:solidFill>
                <a:srgbClr val="582C00"/>
              </a:solidFill>
            </a:endParaRPr>
          </a:p>
          <a:p>
            <a:pPr marL="285750" indent="-285750" algn="just">
              <a:lnSpc>
                <a:spcPct val="114000"/>
              </a:lnSpc>
              <a:buFont typeface="Arial" panose="020B0604020202020204" pitchFamily="34" charset="0"/>
              <a:buChar char="•"/>
              <a:tabLst>
                <a:tab pos="2868613" algn="l"/>
              </a:tabLst>
            </a:pPr>
            <a:r>
              <a:rPr lang="fr-FR" sz="1200" dirty="0" smtClean="0">
                <a:solidFill>
                  <a:srgbClr val="582C00"/>
                </a:solidFill>
              </a:rPr>
              <a:t>50% d’Africains seront des urbains en 2030 / </a:t>
            </a:r>
            <a:r>
              <a:rPr lang="en-US" sz="1200" dirty="0" smtClean="0">
                <a:solidFill>
                  <a:srgbClr val="582C00"/>
                </a:solidFill>
              </a:rPr>
              <a:t>50% of Africans will be urban in 2030</a:t>
            </a:r>
            <a:endParaRPr lang="fr-FR" sz="1200" dirty="0" smtClean="0">
              <a:solidFill>
                <a:srgbClr val="582C00"/>
              </a:solidFill>
            </a:endParaRPr>
          </a:p>
          <a:p>
            <a:pPr marL="285750" indent="-285750" algn="just">
              <a:lnSpc>
                <a:spcPct val="114000"/>
              </a:lnSpc>
              <a:buFont typeface="Arial" panose="020B0604020202020204" pitchFamily="34" charset="0"/>
              <a:buChar char="•"/>
              <a:tabLst>
                <a:tab pos="2868613" algn="l"/>
              </a:tabLst>
            </a:pPr>
            <a:r>
              <a:rPr lang="fr-FR" sz="1200" dirty="0" smtClean="0">
                <a:solidFill>
                  <a:srgbClr val="582C00"/>
                </a:solidFill>
              </a:rPr>
              <a:t>60% des réserves de terres cultivables mondiales sont en Afrique / </a:t>
            </a:r>
            <a:r>
              <a:rPr lang="en-US" sz="1200" dirty="0" smtClean="0">
                <a:solidFill>
                  <a:srgbClr val="582C00"/>
                </a:solidFill>
              </a:rPr>
              <a:t>60% of the world's arable land reserves are in Africa</a:t>
            </a:r>
            <a:endParaRPr lang="fr-FR" sz="1200" dirty="0" smtClean="0">
              <a:solidFill>
                <a:srgbClr val="582C00"/>
              </a:solidFill>
            </a:endParaRPr>
          </a:p>
          <a:p>
            <a:pPr marL="285750" indent="-285750" algn="just">
              <a:lnSpc>
                <a:spcPct val="114000"/>
              </a:lnSpc>
              <a:buFont typeface="Arial" panose="020B0604020202020204" pitchFamily="34" charset="0"/>
              <a:buChar char="•"/>
              <a:tabLst>
                <a:tab pos="2868613" algn="l"/>
              </a:tabLst>
            </a:pPr>
            <a:r>
              <a:rPr lang="fr-FR" sz="1200" dirty="0" smtClean="0">
                <a:solidFill>
                  <a:srgbClr val="582C00"/>
                </a:solidFill>
              </a:rPr>
              <a:t>Taux de croissance du continent 5% par an sur la dernière décennie / </a:t>
            </a:r>
            <a:r>
              <a:rPr lang="en-US" sz="1200" dirty="0" smtClean="0">
                <a:solidFill>
                  <a:srgbClr val="582C00"/>
                </a:solidFill>
              </a:rPr>
              <a:t>Continental growth rate 5% per annum over the last decade</a:t>
            </a:r>
            <a:endParaRPr lang="fr-FR" sz="1200" dirty="0" smtClean="0">
              <a:solidFill>
                <a:srgbClr val="582C00"/>
              </a:solidFill>
            </a:endParaRPr>
          </a:p>
          <a:p>
            <a:pPr marL="285750" indent="-285750" algn="just">
              <a:lnSpc>
                <a:spcPct val="114000"/>
              </a:lnSpc>
              <a:buFont typeface="Arial" panose="020B0604020202020204" pitchFamily="34" charset="0"/>
              <a:buChar char="•"/>
            </a:pPr>
            <a:r>
              <a:rPr lang="fr-FR" sz="1200" dirty="0" smtClean="0">
                <a:solidFill>
                  <a:srgbClr val="582C00"/>
                </a:solidFill>
              </a:rPr>
              <a:t>Espérance de vie en Afrique subsaharienne : 51.5 ans / </a:t>
            </a:r>
            <a:r>
              <a:rPr lang="en-US" sz="1200" dirty="0" smtClean="0">
                <a:solidFill>
                  <a:srgbClr val="582C00"/>
                </a:solidFill>
              </a:rPr>
              <a:t>Life expectancy in sub-Saharan Africa: 51.5 years</a:t>
            </a:r>
            <a:endParaRPr lang="fr-FR" sz="1200" dirty="0" smtClean="0">
              <a:solidFill>
                <a:srgbClr val="582C00"/>
              </a:solidFill>
            </a:endParaRPr>
          </a:p>
          <a:p>
            <a:pPr marL="285750" indent="-285750" algn="just">
              <a:lnSpc>
                <a:spcPct val="114000"/>
              </a:lnSpc>
              <a:buFont typeface="Arial" panose="020B0604020202020204" pitchFamily="34" charset="0"/>
              <a:buChar char="•"/>
            </a:pPr>
            <a:r>
              <a:rPr lang="fr-FR" sz="1200" dirty="0" smtClean="0">
                <a:solidFill>
                  <a:srgbClr val="582C00"/>
                </a:solidFill>
              </a:rPr>
              <a:t>Espérance de vie dans le petit Maghreb : 71-74 ans / </a:t>
            </a:r>
            <a:r>
              <a:rPr lang="en-US" sz="1200" dirty="0" smtClean="0">
                <a:solidFill>
                  <a:srgbClr val="582C00"/>
                </a:solidFill>
              </a:rPr>
              <a:t>Life expectancy in the small Maghreb: 71-74 years</a:t>
            </a:r>
            <a:endParaRPr lang="fr-FR" sz="1400" dirty="0" smtClean="0">
              <a:solidFill>
                <a:srgbClr val="582C00"/>
              </a:solidFill>
            </a:endParaRPr>
          </a:p>
          <a:p>
            <a:pPr marL="285750" indent="-285750" algn="just">
              <a:lnSpc>
                <a:spcPct val="114000"/>
              </a:lnSpc>
              <a:buFont typeface="Arial" panose="020B0604020202020204" pitchFamily="34" charset="0"/>
              <a:buChar char="•"/>
            </a:pPr>
            <a:r>
              <a:rPr lang="fr-FR" sz="1200" dirty="0">
                <a:solidFill>
                  <a:srgbClr val="582C00"/>
                </a:solidFill>
              </a:rPr>
              <a:t>Jusqu’à 800 </a:t>
            </a:r>
            <a:r>
              <a:rPr lang="fr-FR" sz="1200" dirty="0" err="1">
                <a:solidFill>
                  <a:srgbClr val="582C00"/>
                </a:solidFill>
              </a:rPr>
              <a:t>cablos-opérateurs</a:t>
            </a:r>
            <a:r>
              <a:rPr lang="fr-FR" sz="1200" dirty="0">
                <a:solidFill>
                  <a:srgbClr val="582C00"/>
                </a:solidFill>
              </a:rPr>
              <a:t> par </a:t>
            </a:r>
            <a:r>
              <a:rPr lang="fr-FR" sz="1200" dirty="0" smtClean="0">
                <a:solidFill>
                  <a:srgbClr val="582C00"/>
                </a:solidFill>
              </a:rPr>
              <a:t>pays / </a:t>
            </a:r>
            <a:r>
              <a:rPr lang="en-US" sz="1200" dirty="0" smtClean="0">
                <a:solidFill>
                  <a:srgbClr val="582C00"/>
                </a:solidFill>
              </a:rPr>
              <a:t>Up to 800 cable operators per country</a:t>
            </a:r>
            <a:endParaRPr lang="fr-FR" sz="1200" dirty="0" smtClean="0">
              <a:solidFill>
                <a:srgbClr val="582C00"/>
              </a:solidFill>
            </a:endParaRPr>
          </a:p>
          <a:p>
            <a:pPr marL="285750" indent="-285750" algn="just">
              <a:lnSpc>
                <a:spcPct val="114000"/>
              </a:lnSpc>
              <a:buFont typeface="Arial" panose="020B0604020202020204" pitchFamily="34" charset="0"/>
              <a:buChar char="•"/>
            </a:pPr>
            <a:r>
              <a:rPr lang="fr-FR" sz="1200" dirty="0" smtClean="0">
                <a:solidFill>
                  <a:srgbClr val="582C00"/>
                </a:solidFill>
              </a:rPr>
              <a:t>Superficie </a:t>
            </a:r>
            <a:r>
              <a:rPr lang="fr-FR" sz="1200" dirty="0">
                <a:solidFill>
                  <a:srgbClr val="582C00"/>
                </a:solidFill>
              </a:rPr>
              <a:t>: 30.268.016 </a:t>
            </a:r>
            <a:r>
              <a:rPr lang="fr-FR" sz="1200" dirty="0" smtClean="0">
                <a:solidFill>
                  <a:srgbClr val="582C00"/>
                </a:solidFill>
              </a:rPr>
              <a:t>km² / Area: 30.268.016 km²</a:t>
            </a:r>
          </a:p>
          <a:p>
            <a:pPr marL="285750" indent="-285750" algn="just">
              <a:lnSpc>
                <a:spcPct val="114000"/>
              </a:lnSpc>
              <a:buFont typeface="Arial" panose="020B0604020202020204" pitchFamily="34" charset="0"/>
              <a:buChar char="•"/>
            </a:pPr>
            <a:r>
              <a:rPr lang="fr-FR" sz="1200" dirty="0" smtClean="0">
                <a:solidFill>
                  <a:srgbClr val="582C00"/>
                </a:solidFill>
              </a:rPr>
              <a:t>30 </a:t>
            </a:r>
            <a:r>
              <a:rPr lang="fr-FR" sz="1200" dirty="0">
                <a:solidFill>
                  <a:srgbClr val="582C00"/>
                </a:solidFill>
              </a:rPr>
              <a:t>millions de </a:t>
            </a:r>
            <a:r>
              <a:rPr lang="fr-FR" sz="1200" dirty="0" smtClean="0">
                <a:solidFill>
                  <a:srgbClr val="582C00"/>
                </a:solidFill>
              </a:rPr>
              <a:t>km2 / 30 million km2</a:t>
            </a:r>
          </a:p>
          <a:p>
            <a:pPr marL="285750" indent="-285750" algn="just">
              <a:lnSpc>
                <a:spcPct val="114000"/>
              </a:lnSpc>
              <a:buFont typeface="Arial" panose="020B0604020202020204" pitchFamily="34" charset="0"/>
              <a:buChar char="•"/>
            </a:pPr>
            <a:r>
              <a:rPr lang="fr-FR" sz="1200" dirty="0" smtClean="0">
                <a:solidFill>
                  <a:srgbClr val="582C00"/>
                </a:solidFill>
              </a:rPr>
              <a:t>Téléphonie </a:t>
            </a:r>
            <a:r>
              <a:rPr lang="fr-FR" sz="1200" dirty="0">
                <a:solidFill>
                  <a:srgbClr val="582C00"/>
                </a:solidFill>
              </a:rPr>
              <a:t>mobile, plus de 60 % en </a:t>
            </a:r>
            <a:r>
              <a:rPr lang="fr-FR" sz="1200" dirty="0" smtClean="0">
                <a:solidFill>
                  <a:srgbClr val="582C00"/>
                </a:solidFill>
              </a:rPr>
              <a:t>2011 / </a:t>
            </a:r>
            <a:r>
              <a:rPr lang="en-US" sz="1200" dirty="0" smtClean="0">
                <a:solidFill>
                  <a:srgbClr val="582C00"/>
                </a:solidFill>
              </a:rPr>
              <a:t>Mobile telephony, more than 60% in 2011</a:t>
            </a:r>
            <a:endParaRPr lang="fr-FR" sz="1200" dirty="0" smtClean="0">
              <a:solidFill>
                <a:srgbClr val="582C00"/>
              </a:solidFill>
            </a:endParaRPr>
          </a:p>
          <a:p>
            <a:pPr marL="285750" indent="-285750" algn="just">
              <a:lnSpc>
                <a:spcPct val="114000"/>
              </a:lnSpc>
              <a:buFont typeface="Arial" panose="020B0604020202020204" pitchFamily="34" charset="0"/>
              <a:buChar char="•"/>
            </a:pPr>
            <a:r>
              <a:rPr lang="fr-FR" sz="1200" dirty="0" smtClean="0">
                <a:solidFill>
                  <a:srgbClr val="582C00"/>
                </a:solidFill>
              </a:rPr>
              <a:t>3000 </a:t>
            </a:r>
            <a:r>
              <a:rPr lang="fr-FR" sz="1200" dirty="0">
                <a:solidFill>
                  <a:srgbClr val="582C00"/>
                </a:solidFill>
              </a:rPr>
              <a:t>langues </a:t>
            </a:r>
            <a:r>
              <a:rPr lang="fr-FR" sz="1200" dirty="0" smtClean="0">
                <a:solidFill>
                  <a:srgbClr val="582C00"/>
                </a:solidFill>
              </a:rPr>
              <a:t>/ 3000 </a:t>
            </a:r>
            <a:r>
              <a:rPr lang="fr-FR" sz="1200" dirty="0" err="1" smtClean="0">
                <a:solidFill>
                  <a:srgbClr val="582C00"/>
                </a:solidFill>
              </a:rPr>
              <a:t>languages</a:t>
            </a:r>
            <a:endParaRPr lang="fr-FR" sz="1200" dirty="0" smtClean="0">
              <a:solidFill>
                <a:srgbClr val="582C00"/>
              </a:solidFill>
            </a:endParaRPr>
          </a:p>
          <a:p>
            <a:pPr marL="285750" indent="-285750" algn="just">
              <a:lnSpc>
                <a:spcPct val="114000"/>
              </a:lnSpc>
              <a:buFont typeface="Arial" panose="020B0604020202020204" pitchFamily="34" charset="0"/>
              <a:buChar char="•"/>
            </a:pPr>
            <a:r>
              <a:rPr lang="fr-FR" sz="1200" dirty="0" smtClean="0">
                <a:solidFill>
                  <a:srgbClr val="582C00"/>
                </a:solidFill>
              </a:rPr>
              <a:t>1500 </a:t>
            </a:r>
            <a:r>
              <a:rPr lang="fr-FR" sz="1200" dirty="0">
                <a:solidFill>
                  <a:srgbClr val="582C00"/>
                </a:solidFill>
              </a:rPr>
              <a:t>chaînes de </a:t>
            </a:r>
            <a:r>
              <a:rPr lang="fr-FR" sz="1200" dirty="0" smtClean="0">
                <a:solidFill>
                  <a:srgbClr val="582C00"/>
                </a:solidFill>
              </a:rPr>
              <a:t>TV / 1500 TV </a:t>
            </a:r>
            <a:r>
              <a:rPr lang="fr-FR" sz="1200" dirty="0" err="1" smtClean="0">
                <a:solidFill>
                  <a:srgbClr val="582C00"/>
                </a:solidFill>
              </a:rPr>
              <a:t>channels</a:t>
            </a:r>
            <a:endParaRPr lang="fr-FR" sz="1200" dirty="0" smtClean="0">
              <a:solidFill>
                <a:srgbClr val="582C00"/>
              </a:solidFill>
            </a:endParaRPr>
          </a:p>
          <a:p>
            <a:pPr marL="285750" indent="-285750">
              <a:lnSpc>
                <a:spcPct val="114000"/>
              </a:lnSpc>
              <a:buFont typeface="Arial" panose="020B0604020202020204" pitchFamily="34" charset="0"/>
              <a:buChar char="•"/>
            </a:pPr>
            <a:endParaRPr lang="fr-FR" sz="1400" dirty="0">
              <a:solidFill>
                <a:srgbClr val="582C00"/>
              </a:solidFill>
            </a:endParaRPr>
          </a:p>
          <a:p>
            <a:pPr>
              <a:lnSpc>
                <a:spcPct val="114000"/>
              </a:lnSpc>
            </a:pPr>
            <a:endParaRPr lang="de-DE" sz="1400" dirty="0">
              <a:solidFill>
                <a:srgbClr val="582C00"/>
              </a:solidFill>
            </a:endParaRPr>
          </a:p>
        </p:txBody>
      </p:sp>
    </p:spTree>
    <p:extLst>
      <p:ext uri="{BB962C8B-B14F-4D97-AF65-F5344CB8AC3E}">
        <p14:creationId xmlns="" xmlns:p14="http://schemas.microsoft.com/office/powerpoint/2010/main" val="20261834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idx="4294967295"/>
          </p:nvPr>
        </p:nvSpPr>
        <p:spPr>
          <a:xfrm>
            <a:off x="251520" y="404664"/>
            <a:ext cx="6913562" cy="572281"/>
          </a:xfrm>
        </p:spPr>
        <p:txBody>
          <a:bodyPr anchor="t"/>
          <a:lstStyle/>
          <a:p>
            <a:pPr algn="just"/>
            <a:r>
              <a:rPr lang="fr-CH" sz="2400" u="sng" dirty="0" smtClean="0">
                <a:solidFill>
                  <a:srgbClr val="D82034"/>
                </a:solidFill>
              </a:rPr>
              <a:t>Présence africaine en Suisse / </a:t>
            </a:r>
            <a:r>
              <a:rPr lang="fr-CH" sz="2400" u="sng" dirty="0" err="1" smtClean="0">
                <a:solidFill>
                  <a:srgbClr val="D82034"/>
                </a:solidFill>
              </a:rPr>
              <a:t>African</a:t>
            </a:r>
            <a:r>
              <a:rPr lang="fr-CH" sz="2400" u="sng" dirty="0" smtClean="0">
                <a:solidFill>
                  <a:srgbClr val="D82034"/>
                </a:solidFill>
              </a:rPr>
              <a:t> </a:t>
            </a:r>
            <a:r>
              <a:rPr lang="fr-CH" sz="2400" u="sng" dirty="0" err="1" smtClean="0">
                <a:solidFill>
                  <a:srgbClr val="D82034"/>
                </a:solidFill>
              </a:rPr>
              <a:t>presence</a:t>
            </a:r>
            <a:r>
              <a:rPr lang="fr-CH" sz="2400" u="sng" dirty="0" smtClean="0">
                <a:solidFill>
                  <a:srgbClr val="D82034"/>
                </a:solidFill>
              </a:rPr>
              <a:t> in </a:t>
            </a:r>
            <a:r>
              <a:rPr lang="fr-CH" sz="2400" u="sng" dirty="0" err="1" smtClean="0">
                <a:solidFill>
                  <a:srgbClr val="D82034"/>
                </a:solidFill>
              </a:rPr>
              <a:t>Switzerland</a:t>
            </a:r>
            <a:endParaRPr lang="de-DE" sz="2400" u="sng" dirty="0">
              <a:solidFill>
                <a:srgbClr val="D82034"/>
              </a:solidFill>
            </a:endParaRPr>
          </a:p>
        </p:txBody>
      </p:sp>
      <p:pic>
        <p:nvPicPr>
          <p:cNvPr id="3" name="Image 2" descr="K:\logo-cipina-final.jpg"/>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519342" y="39638"/>
            <a:ext cx="1589162" cy="1589162"/>
          </a:xfrm>
          <a:prstGeom prst="rect">
            <a:avLst/>
          </a:prstGeom>
          <a:noFill/>
          <a:ln w="9525">
            <a:noFill/>
            <a:miter lim="800000"/>
            <a:headEnd/>
            <a:tailEnd/>
          </a:ln>
        </p:spPr>
      </p:pic>
      <p:sp>
        <p:nvSpPr>
          <p:cNvPr id="4" name="Titre 1"/>
          <p:cNvSpPr txBox="1">
            <a:spLocks/>
          </p:cNvSpPr>
          <p:nvPr/>
        </p:nvSpPr>
        <p:spPr>
          <a:xfrm>
            <a:off x="178718" y="1632583"/>
            <a:ext cx="8713762" cy="572281"/>
          </a:xfrm>
          <a:prstGeom prst="rect">
            <a:avLst/>
          </a:prstGeom>
        </p:spPr>
        <p:txBody>
          <a:bodyPr vert="horz" lIns="0" tIns="0" rIns="0" bIns="0" rtlCol="0" anchor="t" anchorCtr="0">
            <a:noAutofit/>
          </a:bodyPr>
          <a:lstStyle>
            <a:lvl1pPr algn="l" defTabSz="914400" rtl="0" eaLnBrk="1" latinLnBrk="0" hangingPunct="1">
              <a:lnSpc>
                <a:spcPct val="92000"/>
              </a:lnSpc>
              <a:spcBef>
                <a:spcPct val="0"/>
              </a:spcBef>
              <a:buNone/>
              <a:defRPr sz="2600" b="1" kern="1200">
                <a:solidFill>
                  <a:schemeClr val="tx1"/>
                </a:solidFill>
                <a:latin typeface="Arial" pitchFamily="34" charset="0"/>
                <a:ea typeface="+mj-ea"/>
                <a:cs typeface="Arial" pitchFamily="34" charset="0"/>
              </a:defRPr>
            </a:lvl1pPr>
          </a:lstStyle>
          <a:p>
            <a:pPr algn="just"/>
            <a:r>
              <a:rPr lang="fr-FR" sz="1200" dirty="0">
                <a:solidFill>
                  <a:srgbClr val="582C00"/>
                </a:solidFill>
              </a:rPr>
              <a:t>Selon les statistiques actuelles, il existe </a:t>
            </a:r>
            <a:r>
              <a:rPr lang="fr-FR" sz="1200" dirty="0" smtClean="0">
                <a:solidFill>
                  <a:srgbClr val="582C00"/>
                </a:solidFill>
              </a:rPr>
              <a:t>une estimation d’environ 120 000 </a:t>
            </a:r>
            <a:r>
              <a:rPr lang="fr-FR" sz="1200" dirty="0">
                <a:solidFill>
                  <a:srgbClr val="582C00"/>
                </a:solidFill>
              </a:rPr>
              <a:t>personnes africaines et / ou d’ascendance africaine (Afrique noire et Maghreb) qui vivent sur sol </a:t>
            </a:r>
            <a:r>
              <a:rPr lang="fr-FR" sz="1200" dirty="0" smtClean="0">
                <a:solidFill>
                  <a:srgbClr val="582C00"/>
                </a:solidFill>
              </a:rPr>
              <a:t>helvétique / </a:t>
            </a:r>
            <a:r>
              <a:rPr lang="en-US" sz="1200" dirty="0" smtClean="0">
                <a:solidFill>
                  <a:srgbClr val="663300"/>
                </a:solidFill>
              </a:rPr>
              <a:t>According to current statistics, there is an estimate of about 120,000 African and / or African descent (Black Africa and Maghreb) living in Switzerland</a:t>
            </a:r>
            <a:endParaRPr lang="fr-FR" sz="1200" dirty="0" smtClean="0">
              <a:solidFill>
                <a:srgbClr val="663300"/>
              </a:solidFill>
            </a:endParaRPr>
          </a:p>
          <a:p>
            <a:endParaRPr lang="fr-FR" sz="1400" dirty="0" smtClean="0">
              <a:solidFill>
                <a:srgbClr val="582C00"/>
              </a:solidFill>
            </a:endParaRPr>
          </a:p>
          <a:p>
            <a:endParaRPr lang="fr-FR" sz="1400" dirty="0" smtClean="0">
              <a:solidFill>
                <a:srgbClr val="582C00"/>
              </a:solidFill>
            </a:endParaRPr>
          </a:p>
        </p:txBody>
      </p:sp>
      <p:sp>
        <p:nvSpPr>
          <p:cNvPr id="6" name="Titre 1"/>
          <p:cNvSpPr txBox="1">
            <a:spLocks/>
          </p:cNvSpPr>
          <p:nvPr/>
        </p:nvSpPr>
        <p:spPr>
          <a:xfrm>
            <a:off x="177586" y="2204864"/>
            <a:ext cx="2882246" cy="4320480"/>
          </a:xfrm>
          <a:prstGeom prst="rect">
            <a:avLst/>
          </a:prstGeom>
        </p:spPr>
        <p:txBody>
          <a:bodyPr vert="horz" lIns="0" tIns="0" rIns="0" bIns="0" rtlCol="0" anchor="t" anchorCtr="0">
            <a:noAutofit/>
          </a:bodyPr>
          <a:lstStyle>
            <a:lvl1pPr algn="l" defTabSz="914400" rtl="0" eaLnBrk="1" latinLnBrk="0" hangingPunct="1">
              <a:lnSpc>
                <a:spcPct val="92000"/>
              </a:lnSpc>
              <a:spcBef>
                <a:spcPct val="0"/>
              </a:spcBef>
              <a:buNone/>
              <a:defRPr sz="2600" b="1" kern="1200">
                <a:solidFill>
                  <a:schemeClr val="tx1"/>
                </a:solidFill>
                <a:latin typeface="Arial" pitchFamily="34" charset="0"/>
                <a:ea typeface="+mj-ea"/>
                <a:cs typeface="Arial" pitchFamily="34" charset="0"/>
              </a:defRPr>
            </a:lvl1pPr>
          </a:lstStyle>
          <a:p>
            <a:endParaRPr lang="fr-FR" sz="1400" dirty="0" smtClean="0"/>
          </a:p>
        </p:txBody>
      </p:sp>
      <p:sp>
        <p:nvSpPr>
          <p:cNvPr id="7" name="Titre 1"/>
          <p:cNvSpPr txBox="1">
            <a:spLocks/>
          </p:cNvSpPr>
          <p:nvPr/>
        </p:nvSpPr>
        <p:spPr>
          <a:xfrm>
            <a:off x="3196355" y="2357264"/>
            <a:ext cx="2882246" cy="4320480"/>
          </a:xfrm>
          <a:prstGeom prst="rect">
            <a:avLst/>
          </a:prstGeom>
        </p:spPr>
        <p:txBody>
          <a:bodyPr vert="horz" lIns="0" tIns="0" rIns="0" bIns="0" rtlCol="0" anchor="t" anchorCtr="0">
            <a:noAutofit/>
          </a:bodyPr>
          <a:lstStyle>
            <a:lvl1pPr algn="l" defTabSz="914400" rtl="0" eaLnBrk="1" latinLnBrk="0" hangingPunct="1">
              <a:lnSpc>
                <a:spcPct val="92000"/>
              </a:lnSpc>
              <a:spcBef>
                <a:spcPct val="0"/>
              </a:spcBef>
              <a:buNone/>
              <a:defRPr sz="2600" b="1" kern="1200">
                <a:solidFill>
                  <a:schemeClr val="tx1"/>
                </a:solidFill>
                <a:latin typeface="Arial" pitchFamily="34" charset="0"/>
                <a:ea typeface="+mj-ea"/>
                <a:cs typeface="Arial" pitchFamily="34" charset="0"/>
              </a:defRPr>
            </a:lvl1pPr>
          </a:lstStyle>
          <a:p>
            <a:endParaRPr lang="fr-FR" sz="1400" dirty="0" smtClean="0"/>
          </a:p>
        </p:txBody>
      </p:sp>
      <p:sp>
        <p:nvSpPr>
          <p:cNvPr id="9" name="Titre 1"/>
          <p:cNvSpPr txBox="1">
            <a:spLocks/>
          </p:cNvSpPr>
          <p:nvPr/>
        </p:nvSpPr>
        <p:spPr>
          <a:xfrm>
            <a:off x="5003254" y="2204864"/>
            <a:ext cx="3889226" cy="3384376"/>
          </a:xfrm>
          <a:prstGeom prst="rect">
            <a:avLst/>
          </a:prstGeom>
        </p:spPr>
        <p:txBody>
          <a:bodyPr vert="horz" lIns="0" tIns="0" rIns="0" bIns="0" rtlCol="0" anchor="t" anchorCtr="0">
            <a:noAutofit/>
          </a:bodyPr>
          <a:lstStyle>
            <a:lvl1pPr algn="l" defTabSz="914400" rtl="0" eaLnBrk="1" latinLnBrk="0" hangingPunct="1">
              <a:lnSpc>
                <a:spcPct val="92000"/>
              </a:lnSpc>
              <a:spcBef>
                <a:spcPct val="0"/>
              </a:spcBef>
              <a:buNone/>
              <a:defRPr sz="2600" b="1" kern="1200">
                <a:solidFill>
                  <a:schemeClr val="tx1"/>
                </a:solidFill>
                <a:latin typeface="Arial" pitchFamily="34" charset="0"/>
                <a:ea typeface="+mj-ea"/>
                <a:cs typeface="Arial" pitchFamily="34" charset="0"/>
              </a:defRPr>
            </a:lvl1pPr>
          </a:lstStyle>
          <a:p>
            <a:pPr>
              <a:tabLst>
                <a:tab pos="2147888" algn="l"/>
              </a:tabLst>
            </a:pPr>
            <a:r>
              <a:rPr lang="fr-FR" sz="1200" u="sng" dirty="0">
                <a:solidFill>
                  <a:srgbClr val="FF0000"/>
                </a:solidFill>
              </a:rPr>
              <a:t>Pourcentages de la population d'Afrique subsaharienne résidant en </a:t>
            </a:r>
            <a:r>
              <a:rPr lang="fr-FR" sz="1200" u="sng" dirty="0" smtClean="0">
                <a:solidFill>
                  <a:srgbClr val="FF0000"/>
                </a:solidFill>
              </a:rPr>
              <a:t>Suisse romande</a:t>
            </a:r>
            <a:r>
              <a:rPr lang="fr-FR" sz="1400" dirty="0">
                <a:solidFill>
                  <a:srgbClr val="582C00"/>
                </a:solidFill>
              </a:rPr>
              <a:t/>
            </a:r>
            <a:br>
              <a:rPr lang="fr-FR" sz="1400" dirty="0">
                <a:solidFill>
                  <a:srgbClr val="582C00"/>
                </a:solidFill>
              </a:rPr>
            </a:br>
            <a:r>
              <a:rPr lang="fr-FR" sz="1400" dirty="0">
                <a:solidFill>
                  <a:srgbClr val="582C00"/>
                </a:solidFill>
              </a:rPr>
              <a:t/>
            </a:r>
            <a:br>
              <a:rPr lang="fr-FR" sz="1400" dirty="0">
                <a:solidFill>
                  <a:srgbClr val="582C00"/>
                </a:solidFill>
              </a:rPr>
            </a:br>
            <a:r>
              <a:rPr lang="fr-FR" sz="1400" dirty="0">
                <a:solidFill>
                  <a:srgbClr val="582C00"/>
                </a:solidFill>
              </a:rPr>
              <a:t>Canton de Genève : </a:t>
            </a:r>
            <a:r>
              <a:rPr lang="fr-FR" sz="1400" dirty="0" smtClean="0">
                <a:solidFill>
                  <a:srgbClr val="582C00"/>
                </a:solidFill>
              </a:rPr>
              <a:t>	26 </a:t>
            </a:r>
            <a:r>
              <a:rPr lang="fr-FR" sz="1400" dirty="0">
                <a:solidFill>
                  <a:srgbClr val="582C00"/>
                </a:solidFill>
              </a:rPr>
              <a:t>% </a:t>
            </a:r>
            <a:br>
              <a:rPr lang="fr-FR" sz="1400" dirty="0">
                <a:solidFill>
                  <a:srgbClr val="582C00"/>
                </a:solidFill>
              </a:rPr>
            </a:br>
            <a:r>
              <a:rPr lang="fr-FR" sz="1400" dirty="0">
                <a:solidFill>
                  <a:srgbClr val="582C00"/>
                </a:solidFill>
              </a:rPr>
              <a:t>Canton de Vaud : </a:t>
            </a:r>
            <a:r>
              <a:rPr lang="fr-FR" sz="1400" dirty="0" smtClean="0">
                <a:solidFill>
                  <a:srgbClr val="582C00"/>
                </a:solidFill>
              </a:rPr>
              <a:t>	20 </a:t>
            </a:r>
            <a:r>
              <a:rPr lang="fr-FR" sz="1400" dirty="0">
                <a:solidFill>
                  <a:srgbClr val="582C00"/>
                </a:solidFill>
              </a:rPr>
              <a:t>%</a:t>
            </a:r>
            <a:br>
              <a:rPr lang="fr-FR" sz="1400" dirty="0">
                <a:solidFill>
                  <a:srgbClr val="582C00"/>
                </a:solidFill>
              </a:rPr>
            </a:br>
            <a:r>
              <a:rPr lang="fr-FR" sz="1400" dirty="0">
                <a:solidFill>
                  <a:srgbClr val="582C00"/>
                </a:solidFill>
              </a:rPr>
              <a:t>Canton de Zurich : </a:t>
            </a:r>
            <a:r>
              <a:rPr lang="fr-FR" sz="1400" dirty="0" smtClean="0">
                <a:solidFill>
                  <a:srgbClr val="582C00"/>
                </a:solidFill>
              </a:rPr>
              <a:t>	13 </a:t>
            </a:r>
            <a:r>
              <a:rPr lang="fr-FR" sz="1400" dirty="0">
                <a:solidFill>
                  <a:srgbClr val="582C00"/>
                </a:solidFill>
              </a:rPr>
              <a:t>%</a:t>
            </a:r>
            <a:br>
              <a:rPr lang="fr-FR" sz="1400" dirty="0">
                <a:solidFill>
                  <a:srgbClr val="582C00"/>
                </a:solidFill>
              </a:rPr>
            </a:br>
            <a:r>
              <a:rPr lang="fr-FR" sz="1400" dirty="0">
                <a:solidFill>
                  <a:srgbClr val="582C00"/>
                </a:solidFill>
              </a:rPr>
              <a:t>Canton de Berne : </a:t>
            </a:r>
            <a:r>
              <a:rPr lang="fr-FR" sz="1400" dirty="0" smtClean="0">
                <a:solidFill>
                  <a:srgbClr val="582C00"/>
                </a:solidFill>
              </a:rPr>
              <a:t>	10 </a:t>
            </a:r>
            <a:r>
              <a:rPr lang="fr-FR" sz="1400" dirty="0">
                <a:solidFill>
                  <a:srgbClr val="582C00"/>
                </a:solidFill>
              </a:rPr>
              <a:t>%</a:t>
            </a:r>
            <a:br>
              <a:rPr lang="fr-FR" sz="1400" dirty="0">
                <a:solidFill>
                  <a:srgbClr val="582C00"/>
                </a:solidFill>
              </a:rPr>
            </a:br>
            <a:r>
              <a:rPr lang="fr-FR" sz="1400" dirty="0">
                <a:solidFill>
                  <a:srgbClr val="582C00"/>
                </a:solidFill>
              </a:rPr>
              <a:t>Canton de Fribourg : </a:t>
            </a:r>
            <a:r>
              <a:rPr lang="fr-FR" sz="1400" dirty="0" smtClean="0">
                <a:solidFill>
                  <a:srgbClr val="582C00"/>
                </a:solidFill>
              </a:rPr>
              <a:t>	5 </a:t>
            </a:r>
            <a:r>
              <a:rPr lang="fr-FR" sz="1400" dirty="0">
                <a:solidFill>
                  <a:srgbClr val="582C00"/>
                </a:solidFill>
              </a:rPr>
              <a:t>%</a:t>
            </a:r>
            <a:br>
              <a:rPr lang="fr-FR" sz="1400" dirty="0">
                <a:solidFill>
                  <a:srgbClr val="582C00"/>
                </a:solidFill>
              </a:rPr>
            </a:br>
            <a:r>
              <a:rPr lang="fr-FR" sz="1400" dirty="0">
                <a:solidFill>
                  <a:srgbClr val="582C00"/>
                </a:solidFill>
              </a:rPr>
              <a:t>Canton de Neuchâtel : </a:t>
            </a:r>
            <a:r>
              <a:rPr lang="fr-FR" sz="1400" dirty="0" smtClean="0">
                <a:solidFill>
                  <a:srgbClr val="582C00"/>
                </a:solidFill>
              </a:rPr>
              <a:t>	5 </a:t>
            </a:r>
            <a:r>
              <a:rPr lang="fr-FR" sz="1400" dirty="0">
                <a:solidFill>
                  <a:srgbClr val="582C00"/>
                </a:solidFill>
              </a:rPr>
              <a:t>%</a:t>
            </a:r>
            <a:endParaRPr lang="fr-FR" sz="1400" dirty="0" smtClean="0">
              <a:solidFill>
                <a:srgbClr val="582C00"/>
              </a:solidFill>
            </a:endParaRPr>
          </a:p>
        </p:txBody>
      </p:sp>
      <p:sp>
        <p:nvSpPr>
          <p:cNvPr id="10" name="Titre 1"/>
          <p:cNvSpPr txBox="1">
            <a:spLocks/>
          </p:cNvSpPr>
          <p:nvPr/>
        </p:nvSpPr>
        <p:spPr>
          <a:xfrm>
            <a:off x="177586" y="2200850"/>
            <a:ext cx="4053579" cy="4312631"/>
          </a:xfrm>
          <a:prstGeom prst="rect">
            <a:avLst/>
          </a:prstGeom>
        </p:spPr>
        <p:txBody>
          <a:bodyPr vert="horz" lIns="0" tIns="0" rIns="0" bIns="0" rtlCol="0" anchor="t" anchorCtr="0">
            <a:noAutofit/>
          </a:bodyPr>
          <a:lstStyle>
            <a:lvl1pPr algn="l" defTabSz="914400" rtl="0" eaLnBrk="1" latinLnBrk="0" hangingPunct="1">
              <a:lnSpc>
                <a:spcPct val="92000"/>
              </a:lnSpc>
              <a:spcBef>
                <a:spcPct val="0"/>
              </a:spcBef>
              <a:buNone/>
              <a:defRPr sz="2600" b="1" kern="1200">
                <a:solidFill>
                  <a:schemeClr val="tx1"/>
                </a:solidFill>
                <a:latin typeface="Arial" pitchFamily="34" charset="0"/>
                <a:ea typeface="+mj-ea"/>
                <a:cs typeface="Arial" pitchFamily="34" charset="0"/>
              </a:defRPr>
            </a:lvl1pPr>
          </a:lstStyle>
          <a:p>
            <a:pPr>
              <a:tabLst>
                <a:tab pos="1524000" algn="l"/>
              </a:tabLst>
            </a:pPr>
            <a:r>
              <a:rPr lang="de-DE" sz="1200" u="sng" dirty="0" err="1">
                <a:solidFill>
                  <a:srgbClr val="FF0000"/>
                </a:solidFill>
              </a:rPr>
              <a:t>Statistiques</a:t>
            </a:r>
            <a:r>
              <a:rPr lang="de-DE" sz="1200" u="sng" dirty="0">
                <a:solidFill>
                  <a:srgbClr val="FF0000"/>
                </a:solidFill>
              </a:rPr>
              <a:t> de la </a:t>
            </a:r>
            <a:r>
              <a:rPr lang="de-DE" sz="1200" u="sng" dirty="0" err="1">
                <a:solidFill>
                  <a:srgbClr val="FF0000"/>
                </a:solidFill>
              </a:rPr>
              <a:t>population</a:t>
            </a:r>
            <a:r>
              <a:rPr lang="de-DE" sz="1200" u="sng" dirty="0">
                <a:solidFill>
                  <a:srgbClr val="FF0000"/>
                </a:solidFill>
              </a:rPr>
              <a:t> </a:t>
            </a:r>
            <a:r>
              <a:rPr lang="de-DE" sz="1200" u="sng" dirty="0" err="1">
                <a:solidFill>
                  <a:srgbClr val="FF0000"/>
                </a:solidFill>
              </a:rPr>
              <a:t>africaine</a:t>
            </a:r>
            <a:r>
              <a:rPr lang="de-DE" sz="1200" u="sng" dirty="0">
                <a:solidFill>
                  <a:srgbClr val="FF0000"/>
                </a:solidFill>
              </a:rPr>
              <a:t> </a:t>
            </a:r>
            <a:r>
              <a:rPr lang="de-DE" sz="1200" u="sng" dirty="0" err="1">
                <a:solidFill>
                  <a:srgbClr val="FF0000"/>
                </a:solidFill>
              </a:rPr>
              <a:t>résidant</a:t>
            </a:r>
            <a:r>
              <a:rPr lang="de-DE" sz="1200" u="sng" dirty="0">
                <a:solidFill>
                  <a:srgbClr val="FF0000"/>
                </a:solidFill>
              </a:rPr>
              <a:t> en Suisse par </a:t>
            </a:r>
            <a:r>
              <a:rPr lang="de-DE" sz="1200" u="sng" dirty="0" err="1">
                <a:solidFill>
                  <a:srgbClr val="FF0000"/>
                </a:solidFill>
              </a:rPr>
              <a:t>nationalité</a:t>
            </a:r>
            <a:r>
              <a:rPr lang="de-DE" sz="1400" dirty="0">
                <a:solidFill>
                  <a:srgbClr val="582C00"/>
                </a:solidFill>
              </a:rPr>
              <a:t/>
            </a:r>
            <a:br>
              <a:rPr lang="de-DE" sz="1400" dirty="0">
                <a:solidFill>
                  <a:srgbClr val="582C00"/>
                </a:solidFill>
              </a:rPr>
            </a:br>
            <a:r>
              <a:rPr lang="de-DE" sz="1200" dirty="0">
                <a:solidFill>
                  <a:srgbClr val="582C00"/>
                </a:solidFill>
              </a:rPr>
              <a:t/>
            </a:r>
            <a:br>
              <a:rPr lang="de-DE" sz="1200" dirty="0">
                <a:solidFill>
                  <a:srgbClr val="582C00"/>
                </a:solidFill>
              </a:rPr>
            </a:br>
            <a:r>
              <a:rPr lang="de-DE" sz="1200" dirty="0" err="1" smtClean="0">
                <a:solidFill>
                  <a:srgbClr val="582C00"/>
                </a:solidFill>
              </a:rPr>
              <a:t>Erythtrée</a:t>
            </a:r>
            <a:r>
              <a:rPr lang="de-DE" sz="1200" dirty="0" smtClean="0">
                <a:solidFill>
                  <a:srgbClr val="582C00"/>
                </a:solidFill>
              </a:rPr>
              <a:t>  / </a:t>
            </a:r>
            <a:r>
              <a:rPr lang="de-DE" sz="1200" dirty="0" err="1" smtClean="0">
                <a:solidFill>
                  <a:srgbClr val="582C00"/>
                </a:solidFill>
              </a:rPr>
              <a:t>Erythrea</a:t>
            </a:r>
            <a:r>
              <a:rPr lang="de-DE" sz="1200" dirty="0" smtClean="0">
                <a:solidFill>
                  <a:srgbClr val="582C00"/>
                </a:solidFill>
              </a:rPr>
              <a:t>                       21500</a:t>
            </a:r>
          </a:p>
          <a:p>
            <a:pPr>
              <a:tabLst>
                <a:tab pos="1524000" algn="l"/>
              </a:tabLst>
            </a:pPr>
            <a:r>
              <a:rPr lang="de-DE" sz="1200" dirty="0" err="1" smtClean="0">
                <a:solidFill>
                  <a:srgbClr val="582C00"/>
                </a:solidFill>
              </a:rPr>
              <a:t>Maroc</a:t>
            </a:r>
            <a:r>
              <a:rPr lang="de-DE" sz="1200" dirty="0" smtClean="0">
                <a:solidFill>
                  <a:srgbClr val="582C00"/>
                </a:solidFill>
              </a:rPr>
              <a:t>/</a:t>
            </a:r>
            <a:r>
              <a:rPr lang="de-DE" sz="1200" dirty="0" err="1" smtClean="0">
                <a:solidFill>
                  <a:srgbClr val="582C00"/>
                </a:solidFill>
              </a:rPr>
              <a:t>Morocco</a:t>
            </a:r>
            <a:r>
              <a:rPr lang="de-DE" sz="1200" dirty="0" smtClean="0">
                <a:solidFill>
                  <a:srgbClr val="582C00"/>
                </a:solidFill>
              </a:rPr>
              <a:t>                                8900 </a:t>
            </a:r>
            <a:r>
              <a:rPr lang="de-DE" sz="1200" dirty="0">
                <a:solidFill>
                  <a:srgbClr val="582C00"/>
                </a:solidFill>
              </a:rPr>
              <a:t/>
            </a:r>
            <a:br>
              <a:rPr lang="de-DE" sz="1200" dirty="0">
                <a:solidFill>
                  <a:srgbClr val="582C00"/>
                </a:solidFill>
              </a:rPr>
            </a:br>
            <a:r>
              <a:rPr lang="de-DE" sz="1200" dirty="0" err="1">
                <a:solidFill>
                  <a:srgbClr val="582C00"/>
                </a:solidFill>
              </a:rPr>
              <a:t>Tunisie</a:t>
            </a:r>
            <a:r>
              <a:rPr lang="de-DE" sz="1200" dirty="0">
                <a:solidFill>
                  <a:srgbClr val="582C00"/>
                </a:solidFill>
              </a:rPr>
              <a:t> </a:t>
            </a:r>
            <a:r>
              <a:rPr lang="de-DE" sz="1200" dirty="0" smtClean="0">
                <a:solidFill>
                  <a:srgbClr val="582C00"/>
                </a:solidFill>
              </a:rPr>
              <a:t>/ </a:t>
            </a:r>
            <a:r>
              <a:rPr lang="de-DE" sz="1200" dirty="0" err="1" smtClean="0">
                <a:solidFill>
                  <a:srgbClr val="582C00"/>
                </a:solidFill>
              </a:rPr>
              <a:t>Tunisia</a:t>
            </a:r>
            <a:r>
              <a:rPr lang="de-DE" sz="1200" dirty="0" smtClean="0">
                <a:solidFill>
                  <a:srgbClr val="582C00"/>
                </a:solidFill>
              </a:rPr>
              <a:t>	                       7900         </a:t>
            </a:r>
            <a:r>
              <a:rPr lang="de-DE" sz="1200" dirty="0">
                <a:solidFill>
                  <a:srgbClr val="582C00"/>
                </a:solidFill>
              </a:rPr>
              <a:t/>
            </a:r>
            <a:br>
              <a:rPr lang="de-DE" sz="1200" dirty="0">
                <a:solidFill>
                  <a:srgbClr val="582C00"/>
                </a:solidFill>
              </a:rPr>
            </a:br>
            <a:r>
              <a:rPr lang="de-DE" sz="1200" dirty="0" err="1">
                <a:solidFill>
                  <a:srgbClr val="582C00"/>
                </a:solidFill>
              </a:rPr>
              <a:t>Algérie</a:t>
            </a:r>
            <a:r>
              <a:rPr lang="de-DE" sz="1200" dirty="0">
                <a:solidFill>
                  <a:srgbClr val="582C00"/>
                </a:solidFill>
              </a:rPr>
              <a:t> </a:t>
            </a:r>
            <a:r>
              <a:rPr lang="de-DE" sz="1200" dirty="0" smtClean="0">
                <a:solidFill>
                  <a:srgbClr val="582C00"/>
                </a:solidFill>
              </a:rPr>
              <a:t> /</a:t>
            </a:r>
            <a:r>
              <a:rPr lang="de-DE" sz="1200" dirty="0" err="1" smtClean="0">
                <a:solidFill>
                  <a:srgbClr val="582C00"/>
                </a:solidFill>
              </a:rPr>
              <a:t>Algeria</a:t>
            </a:r>
            <a:r>
              <a:rPr lang="de-DE" sz="1200" dirty="0" smtClean="0">
                <a:solidFill>
                  <a:srgbClr val="582C00"/>
                </a:solidFill>
              </a:rPr>
              <a:t>	                       7055           </a:t>
            </a:r>
            <a:r>
              <a:rPr lang="de-DE" sz="1200" dirty="0">
                <a:solidFill>
                  <a:srgbClr val="582C00"/>
                </a:solidFill>
              </a:rPr>
              <a:t/>
            </a:r>
            <a:br>
              <a:rPr lang="de-DE" sz="1200" dirty="0">
                <a:solidFill>
                  <a:srgbClr val="582C00"/>
                </a:solidFill>
              </a:rPr>
            </a:br>
            <a:r>
              <a:rPr lang="de-DE" sz="1200" dirty="0" err="1" smtClean="0">
                <a:solidFill>
                  <a:srgbClr val="582C00"/>
                </a:solidFill>
              </a:rPr>
              <a:t>Egypte</a:t>
            </a:r>
            <a:r>
              <a:rPr lang="de-DE" sz="1200" dirty="0" smtClean="0">
                <a:solidFill>
                  <a:srgbClr val="582C00"/>
                </a:solidFill>
              </a:rPr>
              <a:t> / Egypt	                       3150</a:t>
            </a:r>
          </a:p>
          <a:p>
            <a:pPr>
              <a:tabLst>
                <a:tab pos="1524000" algn="l"/>
              </a:tabLst>
            </a:pPr>
            <a:r>
              <a:rPr lang="de-DE" sz="1200" dirty="0" err="1" smtClean="0">
                <a:solidFill>
                  <a:srgbClr val="582C00"/>
                </a:solidFill>
              </a:rPr>
              <a:t>Lybie</a:t>
            </a:r>
            <a:r>
              <a:rPr lang="de-DE" sz="1200" dirty="0" smtClean="0">
                <a:solidFill>
                  <a:srgbClr val="582C00"/>
                </a:solidFill>
              </a:rPr>
              <a:t> / </a:t>
            </a:r>
            <a:r>
              <a:rPr lang="de-DE" sz="1200" dirty="0" err="1" smtClean="0">
                <a:solidFill>
                  <a:srgbClr val="582C00"/>
                </a:solidFill>
              </a:rPr>
              <a:t>Lybia</a:t>
            </a:r>
            <a:r>
              <a:rPr lang="fr-CH" sz="1200" dirty="0" smtClean="0"/>
              <a:t>	                       </a:t>
            </a:r>
            <a:r>
              <a:rPr lang="de-DE" sz="1200" dirty="0" smtClean="0">
                <a:solidFill>
                  <a:srgbClr val="582C00"/>
                </a:solidFill>
              </a:rPr>
              <a:t>2200 </a:t>
            </a:r>
            <a:r>
              <a:rPr lang="de-DE" sz="1200" dirty="0">
                <a:solidFill>
                  <a:srgbClr val="582C00"/>
                </a:solidFill>
              </a:rPr>
              <a:t/>
            </a:r>
            <a:br>
              <a:rPr lang="de-DE" sz="1200" dirty="0">
                <a:solidFill>
                  <a:srgbClr val="582C00"/>
                </a:solidFill>
              </a:rPr>
            </a:br>
            <a:r>
              <a:rPr lang="de-DE" sz="1200" dirty="0" err="1" smtClean="0">
                <a:solidFill>
                  <a:srgbClr val="582C00"/>
                </a:solidFill>
              </a:rPr>
              <a:t>Somalie</a:t>
            </a:r>
            <a:r>
              <a:rPr lang="de-DE" sz="1200" dirty="0" smtClean="0">
                <a:solidFill>
                  <a:srgbClr val="582C00"/>
                </a:solidFill>
              </a:rPr>
              <a:t> / Somalia	                       8900</a:t>
            </a:r>
            <a:r>
              <a:rPr lang="de-DE" sz="1200" dirty="0">
                <a:solidFill>
                  <a:srgbClr val="582C00"/>
                </a:solidFill>
              </a:rPr>
              <a:t/>
            </a:r>
            <a:br>
              <a:rPr lang="de-DE" sz="1200" dirty="0">
                <a:solidFill>
                  <a:srgbClr val="582C00"/>
                </a:solidFill>
              </a:rPr>
            </a:br>
            <a:r>
              <a:rPr lang="de-DE" sz="1200" dirty="0">
                <a:solidFill>
                  <a:srgbClr val="582C00"/>
                </a:solidFill>
              </a:rPr>
              <a:t>RDC </a:t>
            </a:r>
            <a:r>
              <a:rPr lang="de-DE" sz="1200" dirty="0" smtClean="0">
                <a:solidFill>
                  <a:srgbClr val="582C00"/>
                </a:solidFill>
              </a:rPr>
              <a:t>/ DR </a:t>
            </a:r>
            <a:r>
              <a:rPr lang="de-DE" sz="1200" dirty="0" err="1" smtClean="0">
                <a:solidFill>
                  <a:srgbClr val="582C00"/>
                </a:solidFill>
              </a:rPr>
              <a:t>Congo</a:t>
            </a:r>
            <a:r>
              <a:rPr lang="de-DE" sz="1200" dirty="0" smtClean="0">
                <a:solidFill>
                  <a:srgbClr val="582C00"/>
                </a:solidFill>
              </a:rPr>
              <a:t>	                       7245</a:t>
            </a:r>
            <a:r>
              <a:rPr lang="de-DE" sz="1200" dirty="0">
                <a:solidFill>
                  <a:srgbClr val="582C00"/>
                </a:solidFill>
              </a:rPr>
              <a:t/>
            </a:r>
            <a:br>
              <a:rPr lang="de-DE" sz="1200" dirty="0">
                <a:solidFill>
                  <a:srgbClr val="582C00"/>
                </a:solidFill>
              </a:rPr>
            </a:br>
            <a:r>
              <a:rPr lang="de-DE" sz="1200" dirty="0">
                <a:solidFill>
                  <a:srgbClr val="582C00"/>
                </a:solidFill>
              </a:rPr>
              <a:t>Angola </a:t>
            </a:r>
            <a:r>
              <a:rPr lang="de-DE" sz="1200" dirty="0" smtClean="0">
                <a:solidFill>
                  <a:srgbClr val="582C00"/>
                </a:solidFill>
              </a:rPr>
              <a:t>/ Angola	                       6400</a:t>
            </a:r>
            <a:r>
              <a:rPr lang="de-DE" sz="1200" dirty="0">
                <a:solidFill>
                  <a:srgbClr val="582C00"/>
                </a:solidFill>
              </a:rPr>
              <a:t/>
            </a:r>
            <a:br>
              <a:rPr lang="de-DE" sz="1200" dirty="0">
                <a:solidFill>
                  <a:srgbClr val="582C00"/>
                </a:solidFill>
              </a:rPr>
            </a:br>
            <a:r>
              <a:rPr lang="de-DE" sz="1200" dirty="0" err="1">
                <a:solidFill>
                  <a:srgbClr val="582C00"/>
                </a:solidFill>
              </a:rPr>
              <a:t>Cameroun</a:t>
            </a:r>
            <a:r>
              <a:rPr lang="de-DE" sz="1200" dirty="0">
                <a:solidFill>
                  <a:srgbClr val="582C00"/>
                </a:solidFill>
              </a:rPr>
              <a:t> </a:t>
            </a:r>
            <a:r>
              <a:rPr lang="de-DE" sz="1200" dirty="0" smtClean="0">
                <a:solidFill>
                  <a:srgbClr val="582C00"/>
                </a:solidFill>
              </a:rPr>
              <a:t>/ </a:t>
            </a:r>
            <a:r>
              <a:rPr lang="de-DE" sz="1200" dirty="0" err="1" smtClean="0">
                <a:solidFill>
                  <a:srgbClr val="582C00"/>
                </a:solidFill>
              </a:rPr>
              <a:t>Cameroon</a:t>
            </a:r>
            <a:r>
              <a:rPr lang="de-DE" sz="1200" dirty="0" smtClean="0">
                <a:solidFill>
                  <a:srgbClr val="582C00"/>
                </a:solidFill>
              </a:rPr>
              <a:t>	                7340</a:t>
            </a:r>
            <a:r>
              <a:rPr lang="de-DE" sz="1200" dirty="0">
                <a:solidFill>
                  <a:srgbClr val="582C00"/>
                </a:solidFill>
              </a:rPr>
              <a:t/>
            </a:r>
            <a:br>
              <a:rPr lang="de-DE" sz="1200" dirty="0">
                <a:solidFill>
                  <a:srgbClr val="582C00"/>
                </a:solidFill>
              </a:rPr>
            </a:br>
            <a:r>
              <a:rPr lang="de-DE" sz="1200" dirty="0" err="1">
                <a:solidFill>
                  <a:srgbClr val="582C00"/>
                </a:solidFill>
              </a:rPr>
              <a:t>Nigéria</a:t>
            </a:r>
            <a:r>
              <a:rPr lang="de-DE" sz="1200" dirty="0">
                <a:solidFill>
                  <a:srgbClr val="582C00"/>
                </a:solidFill>
              </a:rPr>
              <a:t> </a:t>
            </a:r>
            <a:r>
              <a:rPr lang="de-DE" sz="1200" dirty="0" smtClean="0">
                <a:solidFill>
                  <a:srgbClr val="582C00"/>
                </a:solidFill>
              </a:rPr>
              <a:t>/ Nigeria 	                       8865</a:t>
            </a:r>
            <a:r>
              <a:rPr lang="de-DE" sz="1200" dirty="0">
                <a:solidFill>
                  <a:srgbClr val="582C00"/>
                </a:solidFill>
              </a:rPr>
              <a:t/>
            </a:r>
            <a:br>
              <a:rPr lang="de-DE" sz="1200" dirty="0">
                <a:solidFill>
                  <a:srgbClr val="582C00"/>
                </a:solidFill>
              </a:rPr>
            </a:br>
            <a:r>
              <a:rPr lang="de-DE" sz="1200" dirty="0" err="1">
                <a:solidFill>
                  <a:srgbClr val="582C00"/>
                </a:solidFill>
              </a:rPr>
              <a:t>Ethiopie</a:t>
            </a:r>
            <a:r>
              <a:rPr lang="de-DE" sz="1200" dirty="0">
                <a:solidFill>
                  <a:srgbClr val="582C00"/>
                </a:solidFill>
              </a:rPr>
              <a:t> </a:t>
            </a:r>
            <a:r>
              <a:rPr lang="de-DE" sz="1200" dirty="0" smtClean="0">
                <a:solidFill>
                  <a:srgbClr val="582C00"/>
                </a:solidFill>
              </a:rPr>
              <a:t>/ </a:t>
            </a:r>
            <a:r>
              <a:rPr lang="de-DE" sz="1200" dirty="0" err="1" smtClean="0">
                <a:solidFill>
                  <a:srgbClr val="582C00"/>
                </a:solidFill>
              </a:rPr>
              <a:t>Ethiopia</a:t>
            </a:r>
            <a:r>
              <a:rPr lang="de-DE" sz="1200" dirty="0" smtClean="0">
                <a:solidFill>
                  <a:srgbClr val="582C00"/>
                </a:solidFill>
              </a:rPr>
              <a:t>	                       5805</a:t>
            </a:r>
            <a:r>
              <a:rPr lang="de-DE" sz="1200" dirty="0">
                <a:solidFill>
                  <a:srgbClr val="582C00"/>
                </a:solidFill>
              </a:rPr>
              <a:t/>
            </a:r>
            <a:br>
              <a:rPr lang="de-DE" sz="1200" dirty="0">
                <a:solidFill>
                  <a:srgbClr val="582C00"/>
                </a:solidFill>
              </a:rPr>
            </a:br>
            <a:r>
              <a:rPr lang="de-DE" sz="1200" dirty="0" smtClean="0">
                <a:solidFill>
                  <a:srgbClr val="582C00"/>
                </a:solidFill>
              </a:rPr>
              <a:t>Afr. du </a:t>
            </a:r>
            <a:r>
              <a:rPr lang="de-DE" sz="1200" dirty="0" err="1">
                <a:solidFill>
                  <a:srgbClr val="582C00"/>
                </a:solidFill>
              </a:rPr>
              <a:t>sud</a:t>
            </a:r>
            <a:r>
              <a:rPr lang="de-DE" sz="1200" dirty="0">
                <a:solidFill>
                  <a:srgbClr val="582C00"/>
                </a:solidFill>
              </a:rPr>
              <a:t> </a:t>
            </a:r>
            <a:r>
              <a:rPr lang="de-DE" sz="1200" dirty="0" smtClean="0">
                <a:solidFill>
                  <a:srgbClr val="582C00"/>
                </a:solidFill>
              </a:rPr>
              <a:t>/ South </a:t>
            </a:r>
            <a:r>
              <a:rPr lang="de-DE" sz="1200" dirty="0" err="1" smtClean="0">
                <a:solidFill>
                  <a:srgbClr val="582C00"/>
                </a:solidFill>
              </a:rPr>
              <a:t>Africa</a:t>
            </a:r>
            <a:r>
              <a:rPr lang="de-DE" sz="1200" dirty="0" smtClean="0">
                <a:solidFill>
                  <a:srgbClr val="582C00"/>
                </a:solidFill>
              </a:rPr>
              <a:t>	                1810</a:t>
            </a:r>
            <a:r>
              <a:rPr lang="de-DE" sz="1200" dirty="0">
                <a:solidFill>
                  <a:srgbClr val="582C00"/>
                </a:solidFill>
              </a:rPr>
              <a:t/>
            </a:r>
            <a:br>
              <a:rPr lang="de-DE" sz="1200" dirty="0">
                <a:solidFill>
                  <a:srgbClr val="582C00"/>
                </a:solidFill>
              </a:rPr>
            </a:br>
            <a:r>
              <a:rPr lang="de-DE" sz="1200" dirty="0" smtClean="0">
                <a:solidFill>
                  <a:srgbClr val="582C00"/>
                </a:solidFill>
              </a:rPr>
              <a:t>Côte-d'Ivoire / </a:t>
            </a:r>
            <a:r>
              <a:rPr lang="de-DE" sz="1200" dirty="0" err="1" smtClean="0">
                <a:solidFill>
                  <a:srgbClr val="582C00"/>
                </a:solidFill>
              </a:rPr>
              <a:t>Ivory</a:t>
            </a:r>
            <a:r>
              <a:rPr lang="de-DE" sz="1200" dirty="0" smtClean="0">
                <a:solidFill>
                  <a:srgbClr val="582C00"/>
                </a:solidFill>
              </a:rPr>
              <a:t> Coast               1710</a:t>
            </a:r>
            <a:r>
              <a:rPr lang="de-DE" sz="1200" dirty="0">
                <a:solidFill>
                  <a:srgbClr val="582C00"/>
                </a:solidFill>
              </a:rPr>
              <a:t/>
            </a:r>
            <a:br>
              <a:rPr lang="de-DE" sz="1200" dirty="0">
                <a:solidFill>
                  <a:srgbClr val="582C00"/>
                </a:solidFill>
              </a:rPr>
            </a:br>
            <a:r>
              <a:rPr lang="de-DE" sz="1200" dirty="0" err="1">
                <a:solidFill>
                  <a:srgbClr val="582C00"/>
                </a:solidFill>
              </a:rPr>
              <a:t>Kenya</a:t>
            </a:r>
            <a:r>
              <a:rPr lang="de-DE" sz="1200" dirty="0">
                <a:solidFill>
                  <a:srgbClr val="582C00"/>
                </a:solidFill>
              </a:rPr>
              <a:t> </a:t>
            </a:r>
            <a:r>
              <a:rPr lang="de-DE" sz="1200" dirty="0" smtClean="0">
                <a:solidFill>
                  <a:srgbClr val="582C00"/>
                </a:solidFill>
              </a:rPr>
              <a:t>/ </a:t>
            </a:r>
            <a:r>
              <a:rPr lang="de-DE" sz="1200" dirty="0" err="1" smtClean="0">
                <a:solidFill>
                  <a:srgbClr val="582C00"/>
                </a:solidFill>
              </a:rPr>
              <a:t>Kenya</a:t>
            </a:r>
            <a:r>
              <a:rPr lang="de-DE" sz="1200" dirty="0" smtClean="0">
                <a:solidFill>
                  <a:srgbClr val="582C00"/>
                </a:solidFill>
              </a:rPr>
              <a:t>		                1540</a:t>
            </a:r>
            <a:r>
              <a:rPr lang="de-DE" sz="1200" dirty="0">
                <a:solidFill>
                  <a:srgbClr val="582C00"/>
                </a:solidFill>
              </a:rPr>
              <a:t/>
            </a:r>
            <a:br>
              <a:rPr lang="de-DE" sz="1200" dirty="0">
                <a:solidFill>
                  <a:srgbClr val="582C00"/>
                </a:solidFill>
              </a:rPr>
            </a:br>
            <a:r>
              <a:rPr lang="de-DE" sz="1200" dirty="0">
                <a:solidFill>
                  <a:srgbClr val="582C00"/>
                </a:solidFill>
              </a:rPr>
              <a:t>Ghana </a:t>
            </a:r>
            <a:r>
              <a:rPr lang="de-DE" sz="1200" dirty="0" smtClean="0">
                <a:solidFill>
                  <a:srgbClr val="582C00"/>
                </a:solidFill>
              </a:rPr>
              <a:t>/ Ghana	                       1450</a:t>
            </a:r>
            <a:r>
              <a:rPr lang="de-DE" sz="1200" dirty="0">
                <a:solidFill>
                  <a:srgbClr val="582C00"/>
                </a:solidFill>
              </a:rPr>
              <a:t/>
            </a:r>
            <a:br>
              <a:rPr lang="de-DE" sz="1200" dirty="0">
                <a:solidFill>
                  <a:srgbClr val="582C00"/>
                </a:solidFill>
              </a:rPr>
            </a:br>
            <a:r>
              <a:rPr lang="de-DE" sz="1200" dirty="0" err="1">
                <a:solidFill>
                  <a:srgbClr val="582C00"/>
                </a:solidFill>
              </a:rPr>
              <a:t>Sénégal</a:t>
            </a:r>
            <a:r>
              <a:rPr lang="de-DE" sz="1200" dirty="0">
                <a:solidFill>
                  <a:srgbClr val="582C00"/>
                </a:solidFill>
              </a:rPr>
              <a:t> </a:t>
            </a:r>
            <a:r>
              <a:rPr lang="de-DE" sz="1200" dirty="0" smtClean="0">
                <a:solidFill>
                  <a:srgbClr val="582C00"/>
                </a:solidFill>
              </a:rPr>
              <a:t>/ Senegal	                       2315</a:t>
            </a:r>
            <a:r>
              <a:rPr lang="de-DE" sz="1200" dirty="0">
                <a:solidFill>
                  <a:srgbClr val="582C00"/>
                </a:solidFill>
              </a:rPr>
              <a:t/>
            </a:r>
            <a:br>
              <a:rPr lang="de-DE" sz="1200" dirty="0">
                <a:solidFill>
                  <a:srgbClr val="582C00"/>
                </a:solidFill>
              </a:rPr>
            </a:br>
            <a:r>
              <a:rPr lang="de-DE" sz="1200" dirty="0">
                <a:solidFill>
                  <a:srgbClr val="582C00"/>
                </a:solidFill>
              </a:rPr>
              <a:t>Togo </a:t>
            </a:r>
            <a:r>
              <a:rPr lang="de-DE" sz="1200" dirty="0" smtClean="0">
                <a:solidFill>
                  <a:srgbClr val="582C00"/>
                </a:solidFill>
              </a:rPr>
              <a:t>/ Togo	                       1310</a:t>
            </a:r>
            <a:r>
              <a:rPr lang="de-DE" sz="1200" dirty="0">
                <a:solidFill>
                  <a:srgbClr val="582C00"/>
                </a:solidFill>
              </a:rPr>
              <a:t/>
            </a:r>
            <a:br>
              <a:rPr lang="de-DE" sz="1200" dirty="0">
                <a:solidFill>
                  <a:srgbClr val="582C00"/>
                </a:solidFill>
              </a:rPr>
            </a:br>
            <a:r>
              <a:rPr lang="de-DE" sz="1200" dirty="0" smtClean="0">
                <a:solidFill>
                  <a:srgbClr val="582C00"/>
                </a:solidFill>
              </a:rPr>
              <a:t>Cap-</a:t>
            </a:r>
            <a:r>
              <a:rPr lang="de-DE" sz="1200" dirty="0" err="1" smtClean="0">
                <a:solidFill>
                  <a:srgbClr val="582C00"/>
                </a:solidFill>
              </a:rPr>
              <a:t>Vert</a:t>
            </a:r>
            <a:r>
              <a:rPr lang="de-DE" sz="1200" dirty="0" smtClean="0">
                <a:solidFill>
                  <a:srgbClr val="582C00"/>
                </a:solidFill>
              </a:rPr>
              <a:t> / Cape Verde                        930</a:t>
            </a:r>
          </a:p>
          <a:p>
            <a:pPr>
              <a:tabLst>
                <a:tab pos="1524000" algn="l"/>
              </a:tabLst>
            </a:pPr>
            <a:r>
              <a:rPr lang="de-DE" sz="1200" dirty="0" err="1" smtClean="0">
                <a:solidFill>
                  <a:srgbClr val="582C00"/>
                </a:solidFill>
              </a:rPr>
              <a:t>Guinée</a:t>
            </a:r>
            <a:r>
              <a:rPr lang="de-DE" sz="1200" dirty="0" smtClean="0">
                <a:solidFill>
                  <a:srgbClr val="582C00"/>
                </a:solidFill>
              </a:rPr>
              <a:t>-Bissau /Guinea Bissau        2150</a:t>
            </a:r>
          </a:p>
          <a:p>
            <a:pPr>
              <a:tabLst>
                <a:tab pos="1524000" algn="l"/>
              </a:tabLst>
            </a:pPr>
            <a:r>
              <a:rPr lang="de-DE" sz="1200" dirty="0" err="1" smtClean="0">
                <a:solidFill>
                  <a:srgbClr val="582C00"/>
                </a:solidFill>
              </a:rPr>
              <a:t>Guinée</a:t>
            </a:r>
            <a:r>
              <a:rPr lang="de-DE" sz="1200" dirty="0" smtClean="0">
                <a:solidFill>
                  <a:srgbClr val="582C00"/>
                </a:solidFill>
              </a:rPr>
              <a:t> Conakry / Guinea Conakry  1150</a:t>
            </a:r>
          </a:p>
          <a:p>
            <a:pPr>
              <a:tabLst>
                <a:tab pos="1524000" algn="l"/>
              </a:tabLst>
            </a:pPr>
            <a:r>
              <a:rPr lang="de-DE" sz="1200" dirty="0" err="1" smtClean="0">
                <a:solidFill>
                  <a:srgbClr val="582C00"/>
                </a:solidFill>
              </a:rPr>
              <a:t>Gambie</a:t>
            </a:r>
            <a:r>
              <a:rPr lang="de-DE" sz="1200" dirty="0" smtClean="0">
                <a:solidFill>
                  <a:srgbClr val="582C00"/>
                </a:solidFill>
              </a:rPr>
              <a:t> / Gambia                              1260</a:t>
            </a:r>
          </a:p>
          <a:p>
            <a:pPr>
              <a:tabLst>
                <a:tab pos="1524000" algn="l"/>
              </a:tabLst>
            </a:pPr>
            <a:r>
              <a:rPr lang="de-DE" sz="1200" dirty="0" err="1" smtClean="0">
                <a:solidFill>
                  <a:srgbClr val="582C00"/>
                </a:solidFill>
              </a:rPr>
              <a:t>Autres</a:t>
            </a:r>
            <a:r>
              <a:rPr lang="de-DE" sz="1200" dirty="0" smtClean="0">
                <a:solidFill>
                  <a:srgbClr val="582C00"/>
                </a:solidFill>
              </a:rPr>
              <a:t> / </a:t>
            </a:r>
            <a:r>
              <a:rPr lang="de-DE" sz="1200" dirty="0" err="1" smtClean="0">
                <a:solidFill>
                  <a:srgbClr val="582C00"/>
                </a:solidFill>
              </a:rPr>
              <a:t>Others</a:t>
            </a:r>
            <a:r>
              <a:rPr lang="de-DE" sz="1200" dirty="0" smtClean="0">
                <a:solidFill>
                  <a:srgbClr val="582C00"/>
                </a:solidFill>
              </a:rPr>
              <a:t>                                  9115</a:t>
            </a:r>
          </a:p>
          <a:p>
            <a:pPr algn="just">
              <a:tabLst>
                <a:tab pos="1524000" algn="l"/>
              </a:tabLst>
            </a:pPr>
            <a:r>
              <a:rPr lang="de-DE" sz="1400" dirty="0">
                <a:solidFill>
                  <a:srgbClr val="582C00"/>
                </a:solidFill>
              </a:rPr>
              <a:t/>
            </a:r>
            <a:br>
              <a:rPr lang="de-DE" sz="1400" dirty="0">
                <a:solidFill>
                  <a:srgbClr val="582C00"/>
                </a:solidFill>
              </a:rPr>
            </a:br>
            <a:r>
              <a:rPr lang="de-DE" sz="1400" dirty="0">
                <a:solidFill>
                  <a:srgbClr val="582C00"/>
                </a:solidFill>
              </a:rPr>
              <a:t/>
            </a:r>
            <a:br>
              <a:rPr lang="de-DE" sz="1400" dirty="0">
                <a:solidFill>
                  <a:srgbClr val="582C00"/>
                </a:solidFill>
              </a:rPr>
            </a:br>
            <a:r>
              <a:rPr lang="de-DE" sz="1400" dirty="0">
                <a:solidFill>
                  <a:srgbClr val="582C00"/>
                </a:solidFill>
              </a:rPr>
              <a:t/>
            </a:r>
            <a:br>
              <a:rPr lang="de-DE" sz="1400" dirty="0">
                <a:solidFill>
                  <a:srgbClr val="582C00"/>
                </a:solidFill>
              </a:rPr>
            </a:br>
            <a:endParaRPr lang="fr-FR" sz="1400" dirty="0" smtClean="0">
              <a:solidFill>
                <a:srgbClr val="582C00"/>
              </a:solidFill>
            </a:endParaRPr>
          </a:p>
        </p:txBody>
      </p:sp>
      <p:sp>
        <p:nvSpPr>
          <p:cNvPr id="12" name="Titre 1"/>
          <p:cNvSpPr txBox="1">
            <a:spLocks/>
          </p:cNvSpPr>
          <p:nvPr/>
        </p:nvSpPr>
        <p:spPr>
          <a:xfrm>
            <a:off x="98326" y="6629164"/>
            <a:ext cx="4041626" cy="184212"/>
          </a:xfrm>
          <a:prstGeom prst="rect">
            <a:avLst/>
          </a:prstGeom>
        </p:spPr>
        <p:txBody>
          <a:bodyPr vert="horz" lIns="0" tIns="0" rIns="0" bIns="0" rtlCol="0" anchor="t" anchorCtr="0">
            <a:noAutofit/>
          </a:bodyPr>
          <a:lstStyle>
            <a:lvl1pPr algn="l" defTabSz="914400" rtl="0" eaLnBrk="1" latinLnBrk="0" hangingPunct="1">
              <a:lnSpc>
                <a:spcPct val="92000"/>
              </a:lnSpc>
              <a:spcBef>
                <a:spcPct val="0"/>
              </a:spcBef>
              <a:buNone/>
              <a:defRPr sz="2600" b="1" kern="1200">
                <a:solidFill>
                  <a:schemeClr val="tx1"/>
                </a:solidFill>
                <a:latin typeface="Arial" pitchFamily="34" charset="0"/>
                <a:ea typeface="+mj-ea"/>
                <a:cs typeface="Arial" pitchFamily="34" charset="0"/>
              </a:defRPr>
            </a:lvl1pPr>
          </a:lstStyle>
          <a:p>
            <a:pPr>
              <a:tabLst>
                <a:tab pos="2147888" algn="l"/>
              </a:tabLst>
            </a:pPr>
            <a:r>
              <a:rPr lang="fr-FR" sz="1000" u="sng" dirty="0">
                <a:solidFill>
                  <a:srgbClr val="582C00"/>
                </a:solidFill>
              </a:rPr>
              <a:t>Source : </a:t>
            </a:r>
            <a:r>
              <a:rPr lang="fr-FR" sz="1000" u="sng" dirty="0" smtClean="0">
                <a:solidFill>
                  <a:srgbClr val="582C00"/>
                </a:solidFill>
              </a:rPr>
              <a:t>OFS</a:t>
            </a:r>
            <a:r>
              <a:rPr lang="fr-FR" sz="1000" u="sng" dirty="0">
                <a:solidFill>
                  <a:srgbClr val="582C00"/>
                </a:solidFill>
              </a:rPr>
              <a:t>, </a:t>
            </a:r>
            <a:r>
              <a:rPr lang="fr-FR" sz="1000" u="sng" dirty="0" smtClean="0">
                <a:solidFill>
                  <a:srgbClr val="582C00"/>
                </a:solidFill>
              </a:rPr>
              <a:t>Associations africaines en Suisse</a:t>
            </a:r>
            <a:r>
              <a:rPr lang="fr-FR" sz="1000" u="sng" dirty="0" smtClean="0">
                <a:solidFill>
                  <a:srgbClr val="582C00"/>
                </a:solidFill>
              </a:rPr>
              <a:t>, </a:t>
            </a:r>
            <a:r>
              <a:rPr lang="fr-FR" sz="1000" u="sng" dirty="0">
                <a:solidFill>
                  <a:srgbClr val="582C00"/>
                </a:solidFill>
              </a:rPr>
              <a:t>état au </a:t>
            </a:r>
            <a:r>
              <a:rPr lang="fr-FR" sz="1000" u="sng" dirty="0" smtClean="0">
                <a:solidFill>
                  <a:srgbClr val="582C00"/>
                </a:solidFill>
              </a:rPr>
              <a:t>31.12.2016</a:t>
            </a:r>
          </a:p>
        </p:txBody>
      </p:sp>
      <p:pic>
        <p:nvPicPr>
          <p:cNvPr id="13" name="Image 12"/>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4752528" y="5442919"/>
            <a:ext cx="4139952" cy="1082425"/>
          </a:xfrm>
          <a:prstGeom prst="rect">
            <a:avLst/>
          </a:prstGeom>
        </p:spPr>
      </p:pic>
    </p:spTree>
    <p:extLst>
      <p:ext uri="{BB962C8B-B14F-4D97-AF65-F5344CB8AC3E}">
        <p14:creationId xmlns="" xmlns:p14="http://schemas.microsoft.com/office/powerpoint/2010/main" val="31291177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K:\logo-cipina-final.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519342" y="39638"/>
            <a:ext cx="1589162" cy="1589162"/>
          </a:xfrm>
          <a:prstGeom prst="rect">
            <a:avLst/>
          </a:prstGeom>
          <a:noFill/>
          <a:ln w="9525">
            <a:noFill/>
            <a:miter lim="800000"/>
            <a:headEnd/>
            <a:tailEnd/>
          </a:ln>
        </p:spPr>
      </p:pic>
      <p:sp>
        <p:nvSpPr>
          <p:cNvPr id="3" name="Titre 1"/>
          <p:cNvSpPr txBox="1">
            <a:spLocks/>
          </p:cNvSpPr>
          <p:nvPr/>
        </p:nvSpPr>
        <p:spPr>
          <a:xfrm>
            <a:off x="251520" y="1268760"/>
            <a:ext cx="8640960" cy="3456384"/>
          </a:xfrm>
          <a:prstGeom prst="rect">
            <a:avLst/>
          </a:prstGeom>
        </p:spPr>
        <p:txBody>
          <a:bodyPr vert="horz" lIns="0" tIns="0" rIns="0" bIns="0" rtlCol="0" anchor="t" anchorCtr="0">
            <a:noAutofit/>
          </a:bodyPr>
          <a:lstStyle>
            <a:lvl1pPr algn="l" defTabSz="914400" rtl="0" eaLnBrk="1" latinLnBrk="0" hangingPunct="1">
              <a:lnSpc>
                <a:spcPct val="92000"/>
              </a:lnSpc>
              <a:spcBef>
                <a:spcPct val="0"/>
              </a:spcBef>
              <a:buNone/>
              <a:defRPr sz="2600" b="1" kern="1200">
                <a:solidFill>
                  <a:schemeClr val="tx1"/>
                </a:solidFill>
                <a:latin typeface="Arial" pitchFamily="34" charset="0"/>
                <a:ea typeface="+mj-ea"/>
                <a:cs typeface="Arial" pitchFamily="34" charset="0"/>
              </a:defRPr>
            </a:lvl1pPr>
          </a:lstStyle>
          <a:p>
            <a:pPr marL="285750" indent="-285750">
              <a:lnSpc>
                <a:spcPct val="114000"/>
              </a:lnSpc>
              <a:tabLst>
                <a:tab pos="3227388" algn="l"/>
              </a:tabLst>
            </a:pPr>
            <a:endParaRPr lang="fr-FR" sz="1400" dirty="0" smtClean="0">
              <a:solidFill>
                <a:srgbClr val="582C00"/>
              </a:solidFill>
            </a:endParaRPr>
          </a:p>
          <a:p>
            <a:pPr marL="285750" indent="-285750">
              <a:lnSpc>
                <a:spcPct val="114000"/>
              </a:lnSpc>
              <a:buFont typeface="Arial" panose="020B0604020202020204" pitchFamily="34" charset="0"/>
              <a:buChar char="•"/>
              <a:tabLst>
                <a:tab pos="3227388" algn="l"/>
              </a:tabLst>
            </a:pPr>
            <a:r>
              <a:rPr lang="fr-FR" sz="1400" dirty="0" smtClean="0">
                <a:solidFill>
                  <a:srgbClr val="582C00"/>
                </a:solidFill>
              </a:rPr>
              <a:t>Sécurité alimentaire / Food </a:t>
            </a:r>
            <a:r>
              <a:rPr lang="fr-FR" sz="1400" dirty="0" err="1" smtClean="0">
                <a:solidFill>
                  <a:srgbClr val="582C00"/>
                </a:solidFill>
              </a:rPr>
              <a:t>security</a:t>
            </a:r>
            <a:endParaRPr lang="fr-FR" sz="1400" dirty="0" smtClean="0">
              <a:solidFill>
                <a:srgbClr val="582C00"/>
              </a:solidFill>
            </a:endParaRPr>
          </a:p>
          <a:p>
            <a:pPr marL="285750" indent="-285750">
              <a:lnSpc>
                <a:spcPct val="114000"/>
              </a:lnSpc>
              <a:buFont typeface="Arial" panose="020B0604020202020204" pitchFamily="34" charset="0"/>
              <a:buChar char="•"/>
              <a:tabLst>
                <a:tab pos="3227388" algn="l"/>
              </a:tabLst>
            </a:pPr>
            <a:r>
              <a:rPr lang="fr-FR" sz="1400" dirty="0" smtClean="0">
                <a:solidFill>
                  <a:srgbClr val="582C00"/>
                </a:solidFill>
              </a:rPr>
              <a:t>Bonne gouvernance / Good </a:t>
            </a:r>
            <a:r>
              <a:rPr lang="fr-FR" sz="1400" dirty="0" err="1" smtClean="0">
                <a:solidFill>
                  <a:srgbClr val="582C00"/>
                </a:solidFill>
              </a:rPr>
              <a:t>governance</a:t>
            </a:r>
            <a:r>
              <a:rPr lang="fr-FR" sz="1400" dirty="0" smtClean="0">
                <a:solidFill>
                  <a:srgbClr val="582C00"/>
                </a:solidFill>
              </a:rPr>
              <a:t> </a:t>
            </a:r>
          </a:p>
          <a:p>
            <a:pPr marL="285750" indent="-285750">
              <a:lnSpc>
                <a:spcPct val="114000"/>
              </a:lnSpc>
              <a:buFont typeface="Arial" panose="020B0604020202020204" pitchFamily="34" charset="0"/>
              <a:buChar char="•"/>
              <a:tabLst>
                <a:tab pos="3227388" algn="l"/>
              </a:tabLst>
            </a:pPr>
            <a:r>
              <a:rPr lang="fr-FR" sz="1400" dirty="0" smtClean="0">
                <a:solidFill>
                  <a:srgbClr val="582C00"/>
                </a:solidFill>
              </a:rPr>
              <a:t>Droits de l’homme / </a:t>
            </a:r>
            <a:r>
              <a:rPr lang="fr-FR" sz="1400" dirty="0" err="1" smtClean="0">
                <a:solidFill>
                  <a:srgbClr val="582C00"/>
                </a:solidFill>
              </a:rPr>
              <a:t>Human</a:t>
            </a:r>
            <a:r>
              <a:rPr lang="fr-FR" sz="1400" dirty="0" smtClean="0">
                <a:solidFill>
                  <a:srgbClr val="582C00"/>
                </a:solidFill>
              </a:rPr>
              <a:t> </a:t>
            </a:r>
            <a:r>
              <a:rPr lang="fr-FR" sz="1400" dirty="0" err="1" smtClean="0">
                <a:solidFill>
                  <a:srgbClr val="582C00"/>
                </a:solidFill>
              </a:rPr>
              <a:t>rights</a:t>
            </a:r>
            <a:endParaRPr lang="fr-FR" sz="1400" dirty="0" smtClean="0">
              <a:solidFill>
                <a:srgbClr val="582C00"/>
              </a:solidFill>
            </a:endParaRPr>
          </a:p>
          <a:p>
            <a:pPr marL="285750" indent="-285750">
              <a:lnSpc>
                <a:spcPct val="114000"/>
              </a:lnSpc>
              <a:buFont typeface="Arial" panose="020B0604020202020204" pitchFamily="34" charset="0"/>
              <a:buChar char="•"/>
              <a:tabLst>
                <a:tab pos="3227388" algn="l"/>
              </a:tabLst>
            </a:pPr>
            <a:r>
              <a:rPr lang="fr-FR" sz="1400" dirty="0" smtClean="0">
                <a:solidFill>
                  <a:srgbClr val="582C00"/>
                </a:solidFill>
              </a:rPr>
              <a:t>Economie et développement humain / </a:t>
            </a:r>
            <a:r>
              <a:rPr lang="fr-FR" sz="1400" dirty="0" err="1" smtClean="0">
                <a:solidFill>
                  <a:srgbClr val="582C00"/>
                </a:solidFill>
              </a:rPr>
              <a:t>Economy</a:t>
            </a:r>
            <a:r>
              <a:rPr lang="fr-FR" sz="1400" dirty="0" smtClean="0">
                <a:solidFill>
                  <a:srgbClr val="582C00"/>
                </a:solidFill>
              </a:rPr>
              <a:t> and </a:t>
            </a:r>
            <a:r>
              <a:rPr lang="fr-FR" sz="1400" dirty="0" err="1" smtClean="0">
                <a:solidFill>
                  <a:srgbClr val="582C00"/>
                </a:solidFill>
              </a:rPr>
              <a:t>human</a:t>
            </a:r>
            <a:r>
              <a:rPr lang="fr-FR" sz="1400" dirty="0" smtClean="0">
                <a:solidFill>
                  <a:srgbClr val="582C00"/>
                </a:solidFill>
              </a:rPr>
              <a:t> </a:t>
            </a:r>
            <a:r>
              <a:rPr lang="fr-FR" sz="1400" dirty="0" err="1" smtClean="0">
                <a:solidFill>
                  <a:srgbClr val="582C00"/>
                </a:solidFill>
              </a:rPr>
              <a:t>development</a:t>
            </a:r>
            <a:endParaRPr lang="fr-FR" sz="1400" dirty="0" smtClean="0">
              <a:solidFill>
                <a:srgbClr val="582C00"/>
              </a:solidFill>
            </a:endParaRPr>
          </a:p>
          <a:p>
            <a:pPr marL="285750" indent="-285750">
              <a:lnSpc>
                <a:spcPct val="114000"/>
              </a:lnSpc>
              <a:buFont typeface="Arial" panose="020B0604020202020204" pitchFamily="34" charset="0"/>
              <a:buChar char="•"/>
              <a:tabLst>
                <a:tab pos="3227388" algn="l"/>
              </a:tabLst>
            </a:pPr>
            <a:r>
              <a:rPr lang="fr-FR" sz="1400" dirty="0" smtClean="0">
                <a:solidFill>
                  <a:srgbClr val="582C00"/>
                </a:solidFill>
              </a:rPr>
              <a:t>Coopération internationale / International </a:t>
            </a:r>
            <a:r>
              <a:rPr lang="fr-FR" sz="1400" dirty="0" err="1" smtClean="0">
                <a:solidFill>
                  <a:srgbClr val="582C00"/>
                </a:solidFill>
              </a:rPr>
              <a:t>cooperation</a:t>
            </a:r>
            <a:endParaRPr lang="fr-FR" sz="1400" dirty="0" smtClean="0">
              <a:solidFill>
                <a:srgbClr val="582C00"/>
              </a:solidFill>
            </a:endParaRPr>
          </a:p>
          <a:p>
            <a:pPr marL="285750" indent="-285750">
              <a:lnSpc>
                <a:spcPct val="114000"/>
              </a:lnSpc>
              <a:buFont typeface="Arial" panose="020B0604020202020204" pitchFamily="34" charset="0"/>
              <a:buChar char="•"/>
              <a:tabLst>
                <a:tab pos="3227388" algn="l"/>
              </a:tabLst>
            </a:pPr>
            <a:r>
              <a:rPr lang="fr-FR" sz="1400" dirty="0" smtClean="0">
                <a:solidFill>
                  <a:srgbClr val="582C00"/>
                </a:solidFill>
              </a:rPr>
              <a:t>Fracture numérique / Digital </a:t>
            </a:r>
            <a:r>
              <a:rPr lang="fr-FR" sz="1400" dirty="0" err="1" smtClean="0">
                <a:solidFill>
                  <a:srgbClr val="582C00"/>
                </a:solidFill>
              </a:rPr>
              <a:t>divide</a:t>
            </a:r>
            <a:endParaRPr lang="fr-FR" sz="1400" dirty="0" smtClean="0">
              <a:solidFill>
                <a:srgbClr val="582C00"/>
              </a:solidFill>
            </a:endParaRPr>
          </a:p>
          <a:p>
            <a:pPr marL="285750" indent="-285750">
              <a:lnSpc>
                <a:spcPct val="114000"/>
              </a:lnSpc>
              <a:buFont typeface="Arial" panose="020B0604020202020204" pitchFamily="34" charset="0"/>
              <a:buChar char="•"/>
              <a:tabLst>
                <a:tab pos="3227388" algn="l"/>
              </a:tabLst>
            </a:pPr>
            <a:r>
              <a:rPr lang="fr-FR" sz="1400" dirty="0" smtClean="0">
                <a:solidFill>
                  <a:srgbClr val="582C00"/>
                </a:solidFill>
              </a:rPr>
              <a:t>Développement durable / </a:t>
            </a:r>
            <a:r>
              <a:rPr lang="fr-FR" sz="1400" dirty="0" err="1" smtClean="0">
                <a:solidFill>
                  <a:srgbClr val="582C00"/>
                </a:solidFill>
              </a:rPr>
              <a:t>Sustainable</a:t>
            </a:r>
            <a:r>
              <a:rPr lang="fr-FR" sz="1400" dirty="0" smtClean="0">
                <a:solidFill>
                  <a:srgbClr val="582C00"/>
                </a:solidFill>
              </a:rPr>
              <a:t> </a:t>
            </a:r>
            <a:r>
              <a:rPr lang="fr-FR" sz="1400" dirty="0" err="1" smtClean="0">
                <a:solidFill>
                  <a:srgbClr val="582C00"/>
                </a:solidFill>
              </a:rPr>
              <a:t>delelopment</a:t>
            </a:r>
            <a:endParaRPr lang="fr-FR" sz="1400" dirty="0" smtClean="0">
              <a:solidFill>
                <a:srgbClr val="582C00"/>
              </a:solidFill>
            </a:endParaRPr>
          </a:p>
          <a:p>
            <a:pPr marL="285750" indent="-285750">
              <a:lnSpc>
                <a:spcPct val="114000"/>
              </a:lnSpc>
              <a:buFont typeface="Arial" panose="020B0604020202020204" pitchFamily="34" charset="0"/>
              <a:buChar char="•"/>
              <a:tabLst>
                <a:tab pos="3227388" algn="l"/>
              </a:tabLst>
            </a:pPr>
            <a:r>
              <a:rPr lang="fr-FR" sz="1400" dirty="0" smtClean="0">
                <a:solidFill>
                  <a:srgbClr val="582C00"/>
                </a:solidFill>
              </a:rPr>
              <a:t>Genre et renforcement des capacités  / </a:t>
            </a:r>
            <a:r>
              <a:rPr lang="fr-FR" sz="1400" dirty="0" err="1" smtClean="0">
                <a:solidFill>
                  <a:srgbClr val="582C00"/>
                </a:solidFill>
              </a:rPr>
              <a:t>Gender</a:t>
            </a:r>
            <a:r>
              <a:rPr lang="fr-FR" sz="1400" dirty="0" smtClean="0">
                <a:solidFill>
                  <a:srgbClr val="582C00"/>
                </a:solidFill>
              </a:rPr>
              <a:t> issues and </a:t>
            </a:r>
            <a:r>
              <a:rPr lang="fr-FR" sz="1400" dirty="0" err="1" smtClean="0">
                <a:solidFill>
                  <a:srgbClr val="582C00"/>
                </a:solidFill>
              </a:rPr>
              <a:t>capacity</a:t>
            </a:r>
            <a:r>
              <a:rPr lang="fr-FR" sz="1400" dirty="0" smtClean="0">
                <a:solidFill>
                  <a:srgbClr val="582C00"/>
                </a:solidFill>
              </a:rPr>
              <a:t> building</a:t>
            </a:r>
          </a:p>
          <a:p>
            <a:pPr marL="285750" indent="-285750">
              <a:lnSpc>
                <a:spcPct val="114000"/>
              </a:lnSpc>
              <a:buFont typeface="Arial" panose="020B0604020202020204" pitchFamily="34" charset="0"/>
              <a:buChar char="•"/>
              <a:tabLst>
                <a:tab pos="3227388" algn="l"/>
              </a:tabLst>
            </a:pPr>
            <a:r>
              <a:rPr lang="fr-FR" sz="1400" dirty="0" smtClean="0">
                <a:solidFill>
                  <a:srgbClr val="582C00"/>
                </a:solidFill>
              </a:rPr>
              <a:t>Jeunes et développement / </a:t>
            </a:r>
            <a:r>
              <a:rPr lang="fr-FR" sz="1400" dirty="0" err="1" smtClean="0">
                <a:solidFill>
                  <a:srgbClr val="582C00"/>
                </a:solidFill>
              </a:rPr>
              <a:t>Youth</a:t>
            </a:r>
            <a:r>
              <a:rPr lang="fr-FR" sz="1400" dirty="0" smtClean="0">
                <a:solidFill>
                  <a:srgbClr val="582C00"/>
                </a:solidFill>
              </a:rPr>
              <a:t> and </a:t>
            </a:r>
            <a:r>
              <a:rPr lang="fr-FR" sz="1400" dirty="0" err="1" smtClean="0">
                <a:solidFill>
                  <a:srgbClr val="582C00"/>
                </a:solidFill>
              </a:rPr>
              <a:t>development</a:t>
            </a:r>
            <a:endParaRPr lang="fr-FR" sz="1400" dirty="0" smtClean="0">
              <a:solidFill>
                <a:srgbClr val="582C00"/>
              </a:solidFill>
            </a:endParaRPr>
          </a:p>
          <a:p>
            <a:pPr marL="285750" indent="-285750">
              <a:lnSpc>
                <a:spcPct val="114000"/>
              </a:lnSpc>
              <a:buFont typeface="Arial" panose="020B0604020202020204" pitchFamily="34" charset="0"/>
              <a:buChar char="•"/>
              <a:tabLst>
                <a:tab pos="3227388" algn="l"/>
              </a:tabLst>
            </a:pPr>
            <a:r>
              <a:rPr lang="fr-FR" sz="1400" dirty="0" smtClean="0">
                <a:solidFill>
                  <a:srgbClr val="582C00"/>
                </a:solidFill>
              </a:rPr>
              <a:t>Sport et santé / Sport and </a:t>
            </a:r>
            <a:r>
              <a:rPr lang="fr-FR" sz="1400" dirty="0" err="1" smtClean="0">
                <a:solidFill>
                  <a:srgbClr val="582C00"/>
                </a:solidFill>
              </a:rPr>
              <a:t>health</a:t>
            </a:r>
            <a:endParaRPr lang="fr-FR" sz="1400" dirty="0" smtClean="0">
              <a:solidFill>
                <a:srgbClr val="582C00"/>
              </a:solidFill>
            </a:endParaRPr>
          </a:p>
          <a:p>
            <a:pPr marL="285750" indent="-285750">
              <a:lnSpc>
                <a:spcPct val="114000"/>
              </a:lnSpc>
              <a:buFont typeface="Arial" panose="020B0604020202020204" pitchFamily="34" charset="0"/>
              <a:buChar char="•"/>
              <a:tabLst>
                <a:tab pos="3227388" algn="l"/>
              </a:tabLst>
            </a:pPr>
            <a:r>
              <a:rPr lang="fr-FR" sz="1400" dirty="0" smtClean="0">
                <a:solidFill>
                  <a:srgbClr val="582C00"/>
                </a:solidFill>
              </a:rPr>
              <a:t>Immigration / Immigration</a:t>
            </a:r>
          </a:p>
          <a:p>
            <a:pPr marL="285750" indent="-285750">
              <a:lnSpc>
                <a:spcPct val="114000"/>
              </a:lnSpc>
              <a:buFont typeface="Arial" panose="020B0604020202020204" pitchFamily="34" charset="0"/>
              <a:buChar char="•"/>
              <a:tabLst>
                <a:tab pos="3227388" algn="l"/>
              </a:tabLst>
            </a:pPr>
            <a:r>
              <a:rPr lang="fr-FR" sz="1400" dirty="0" smtClean="0">
                <a:solidFill>
                  <a:srgbClr val="582C00"/>
                </a:solidFill>
              </a:rPr>
              <a:t>Francophonie / Francophonie</a:t>
            </a:r>
          </a:p>
          <a:p>
            <a:pPr marL="285750" indent="-285750">
              <a:lnSpc>
                <a:spcPct val="114000"/>
              </a:lnSpc>
              <a:buFont typeface="Arial" panose="020B0604020202020204" pitchFamily="34" charset="0"/>
              <a:buChar char="•"/>
              <a:tabLst>
                <a:tab pos="3227388" algn="l"/>
              </a:tabLst>
            </a:pPr>
            <a:endParaRPr lang="de-DE" sz="1400" dirty="0">
              <a:solidFill>
                <a:srgbClr val="582C00"/>
              </a:solidFill>
            </a:endParaRPr>
          </a:p>
        </p:txBody>
      </p:sp>
      <p:sp>
        <p:nvSpPr>
          <p:cNvPr id="4" name="Titre 1"/>
          <p:cNvSpPr txBox="1">
            <a:spLocks/>
          </p:cNvSpPr>
          <p:nvPr/>
        </p:nvSpPr>
        <p:spPr>
          <a:xfrm>
            <a:off x="322734" y="548680"/>
            <a:ext cx="6913562" cy="430758"/>
          </a:xfrm>
          <a:prstGeom prst="rect">
            <a:avLst/>
          </a:prstGeom>
        </p:spPr>
        <p:txBody>
          <a:bodyPr vert="horz" lIns="0" tIns="0" rIns="0" bIns="0" rtlCol="0" anchor="t" anchorCtr="0">
            <a:noAutofit/>
          </a:bodyPr>
          <a:lstStyle>
            <a:lvl1pPr algn="l" defTabSz="914400" rtl="0" eaLnBrk="1" latinLnBrk="0" hangingPunct="1">
              <a:lnSpc>
                <a:spcPct val="92000"/>
              </a:lnSpc>
              <a:spcBef>
                <a:spcPct val="0"/>
              </a:spcBef>
              <a:buNone/>
              <a:defRPr sz="2600" b="1" kern="1200">
                <a:solidFill>
                  <a:schemeClr val="tx1"/>
                </a:solidFill>
                <a:latin typeface="Arial" pitchFamily="34" charset="0"/>
                <a:ea typeface="+mj-ea"/>
                <a:cs typeface="Arial" pitchFamily="34" charset="0"/>
              </a:defRPr>
            </a:lvl1pPr>
          </a:lstStyle>
          <a:p>
            <a:r>
              <a:rPr lang="fr-CH" u="sng" dirty="0" smtClean="0">
                <a:solidFill>
                  <a:srgbClr val="FF0000"/>
                </a:solidFill>
              </a:rPr>
              <a:t>Nos thématiques / Our </a:t>
            </a:r>
            <a:r>
              <a:rPr lang="fr-CH" u="sng" dirty="0" err="1" smtClean="0">
                <a:solidFill>
                  <a:srgbClr val="FF0000"/>
                </a:solidFill>
              </a:rPr>
              <a:t>themes</a:t>
            </a:r>
            <a:endParaRPr lang="de-DE" u="sng" dirty="0">
              <a:solidFill>
                <a:srgbClr val="FF0000"/>
              </a:solidFill>
            </a:endParaRPr>
          </a:p>
        </p:txBody>
      </p:sp>
      <p:pic>
        <p:nvPicPr>
          <p:cNvPr id="5" name="Image 4"/>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2952328" y="4725144"/>
            <a:ext cx="5940152" cy="1553102"/>
          </a:xfrm>
          <a:prstGeom prst="rect">
            <a:avLst/>
          </a:prstGeom>
        </p:spPr>
      </p:pic>
    </p:spTree>
    <p:extLst>
      <p:ext uri="{BB962C8B-B14F-4D97-AF65-F5344CB8AC3E}">
        <p14:creationId xmlns="" xmlns:p14="http://schemas.microsoft.com/office/powerpoint/2010/main" val="38987943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K:\logo-cipina-final.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519342" y="39638"/>
            <a:ext cx="1589162" cy="1589162"/>
          </a:xfrm>
          <a:prstGeom prst="rect">
            <a:avLst/>
          </a:prstGeom>
          <a:noFill/>
          <a:ln w="9525">
            <a:noFill/>
            <a:miter lim="800000"/>
            <a:headEnd/>
            <a:tailEnd/>
          </a:ln>
        </p:spPr>
      </p:pic>
      <p:sp>
        <p:nvSpPr>
          <p:cNvPr id="3" name="Titre 1"/>
          <p:cNvSpPr txBox="1">
            <a:spLocks/>
          </p:cNvSpPr>
          <p:nvPr/>
        </p:nvSpPr>
        <p:spPr>
          <a:xfrm>
            <a:off x="107503" y="476672"/>
            <a:ext cx="7687789" cy="1584176"/>
          </a:xfrm>
          <a:prstGeom prst="rect">
            <a:avLst/>
          </a:prstGeom>
        </p:spPr>
        <p:txBody>
          <a:bodyPr vert="horz" lIns="0" tIns="0" rIns="0" bIns="0" rtlCol="0" anchor="t" anchorCtr="0">
            <a:noAutofit/>
          </a:bodyPr>
          <a:lstStyle>
            <a:lvl1pPr algn="l" defTabSz="914400" rtl="0" eaLnBrk="1" latinLnBrk="0" hangingPunct="1">
              <a:lnSpc>
                <a:spcPct val="92000"/>
              </a:lnSpc>
              <a:spcBef>
                <a:spcPct val="0"/>
              </a:spcBef>
              <a:buNone/>
              <a:defRPr sz="2600" b="1" kern="1200">
                <a:solidFill>
                  <a:schemeClr val="tx1"/>
                </a:solidFill>
                <a:latin typeface="Arial" pitchFamily="34" charset="0"/>
                <a:ea typeface="+mj-ea"/>
                <a:cs typeface="Arial" pitchFamily="34" charset="0"/>
              </a:defRPr>
            </a:lvl1pPr>
          </a:lstStyle>
          <a:p>
            <a:pPr>
              <a:lnSpc>
                <a:spcPct val="114000"/>
              </a:lnSpc>
              <a:tabLst>
                <a:tab pos="3227388" algn="l"/>
              </a:tabLst>
            </a:pPr>
            <a:endParaRPr lang="de-DE" sz="1600" dirty="0">
              <a:solidFill>
                <a:srgbClr val="582C00"/>
              </a:solidFill>
            </a:endParaRPr>
          </a:p>
        </p:txBody>
      </p:sp>
      <p:sp>
        <p:nvSpPr>
          <p:cNvPr id="5" name="Titre 1"/>
          <p:cNvSpPr txBox="1">
            <a:spLocks/>
          </p:cNvSpPr>
          <p:nvPr/>
        </p:nvSpPr>
        <p:spPr>
          <a:xfrm>
            <a:off x="251520" y="1628800"/>
            <a:ext cx="8568952" cy="3240360"/>
          </a:xfrm>
          <a:prstGeom prst="rect">
            <a:avLst/>
          </a:prstGeom>
        </p:spPr>
        <p:txBody>
          <a:bodyPr vert="horz" lIns="0" tIns="0" rIns="0" bIns="0" rtlCol="0" anchor="t" anchorCtr="0">
            <a:noAutofit/>
          </a:bodyPr>
          <a:lstStyle>
            <a:lvl1pPr algn="l" defTabSz="914400" rtl="0" eaLnBrk="1" latinLnBrk="0" hangingPunct="1">
              <a:lnSpc>
                <a:spcPct val="92000"/>
              </a:lnSpc>
              <a:spcBef>
                <a:spcPct val="0"/>
              </a:spcBef>
              <a:buNone/>
              <a:defRPr sz="2600" b="1" kern="1200">
                <a:solidFill>
                  <a:schemeClr val="tx1"/>
                </a:solidFill>
                <a:latin typeface="Arial" pitchFamily="34" charset="0"/>
                <a:ea typeface="+mj-ea"/>
                <a:cs typeface="Arial" pitchFamily="34" charset="0"/>
              </a:defRPr>
            </a:lvl1pPr>
          </a:lstStyle>
          <a:p>
            <a:pPr algn="ctr"/>
            <a:r>
              <a:rPr lang="fr-CH" sz="2400" u="sng" dirty="0" smtClean="0">
                <a:solidFill>
                  <a:srgbClr val="FF0000"/>
                </a:solidFill>
              </a:rPr>
              <a:t>GRANDS PROJETS 2019 / MAJOR PROJECTS 2019</a:t>
            </a:r>
          </a:p>
          <a:p>
            <a:endParaRPr lang="fr-CH" sz="1800" u="sng" dirty="0" smtClean="0">
              <a:solidFill>
                <a:srgbClr val="663300"/>
              </a:solidFill>
            </a:endParaRPr>
          </a:p>
          <a:p>
            <a:pPr>
              <a:buFont typeface="Arial" pitchFamily="34" charset="0"/>
              <a:buChar char="•"/>
            </a:pPr>
            <a:r>
              <a:rPr lang="fr-CH" sz="1800" u="sng" dirty="0" smtClean="0">
                <a:solidFill>
                  <a:srgbClr val="663300"/>
                </a:solidFill>
              </a:rPr>
              <a:t> Lancement de SWISS AFRICA </a:t>
            </a:r>
            <a:r>
              <a:rPr lang="fr-CH" sz="1800" u="sng" dirty="0" smtClean="0">
                <a:solidFill>
                  <a:srgbClr val="663300"/>
                </a:solidFill>
              </a:rPr>
              <a:t>TV </a:t>
            </a:r>
            <a:r>
              <a:rPr lang="fr-CH" sz="1800" u="sng" dirty="0" smtClean="0">
                <a:solidFill>
                  <a:srgbClr val="663300"/>
                </a:solidFill>
              </a:rPr>
              <a:t>/ </a:t>
            </a:r>
            <a:r>
              <a:rPr lang="en-US" sz="1800" u="sng" dirty="0" smtClean="0">
                <a:solidFill>
                  <a:srgbClr val="663300"/>
                </a:solidFill>
              </a:rPr>
              <a:t>Launch of SWISS AFRICA </a:t>
            </a:r>
            <a:r>
              <a:rPr lang="en-US" sz="1800" u="sng" dirty="0" smtClean="0">
                <a:solidFill>
                  <a:srgbClr val="663300"/>
                </a:solidFill>
              </a:rPr>
              <a:t>TV</a:t>
            </a:r>
            <a:endParaRPr lang="fr-CH" sz="1800" u="sng" dirty="0" smtClean="0">
              <a:solidFill>
                <a:srgbClr val="663300"/>
              </a:solidFill>
            </a:endParaRPr>
          </a:p>
          <a:p>
            <a:endParaRPr lang="fr-CH" sz="1800" u="sng" dirty="0" smtClean="0">
              <a:solidFill>
                <a:srgbClr val="663300"/>
              </a:solidFill>
            </a:endParaRPr>
          </a:p>
          <a:p>
            <a:pPr>
              <a:buFont typeface="Arial" pitchFamily="34" charset="0"/>
              <a:buChar char="•"/>
            </a:pPr>
            <a:r>
              <a:rPr lang="fr-CH" sz="1800" u="sng" dirty="0" smtClean="0">
                <a:solidFill>
                  <a:srgbClr val="663300"/>
                </a:solidFill>
              </a:rPr>
              <a:t> 1</a:t>
            </a:r>
            <a:r>
              <a:rPr lang="fr-CH" sz="1800" u="sng" baseline="30000" dirty="0" smtClean="0">
                <a:solidFill>
                  <a:srgbClr val="663300"/>
                </a:solidFill>
              </a:rPr>
              <a:t>ère</a:t>
            </a:r>
            <a:r>
              <a:rPr lang="fr-CH" sz="1800" u="sng" dirty="0" smtClean="0">
                <a:solidFill>
                  <a:srgbClr val="663300"/>
                </a:solidFill>
              </a:rPr>
              <a:t> édition du SASA (</a:t>
            </a:r>
            <a:r>
              <a:rPr lang="fr-CH" sz="1800" u="sng" dirty="0" err="1" smtClean="0">
                <a:solidFill>
                  <a:srgbClr val="663300"/>
                </a:solidFill>
              </a:rPr>
              <a:t>Swiss</a:t>
            </a:r>
            <a:r>
              <a:rPr lang="fr-CH" sz="1800" u="sng" dirty="0" smtClean="0">
                <a:solidFill>
                  <a:srgbClr val="663300"/>
                </a:solidFill>
              </a:rPr>
              <a:t> </a:t>
            </a:r>
            <a:r>
              <a:rPr lang="fr-CH" sz="1800" u="sng" dirty="0" err="1" smtClean="0">
                <a:solidFill>
                  <a:srgbClr val="663300"/>
                </a:solidFill>
              </a:rPr>
              <a:t>African</a:t>
            </a:r>
            <a:r>
              <a:rPr lang="fr-CH" sz="1800" u="sng" dirty="0" smtClean="0">
                <a:solidFill>
                  <a:srgbClr val="663300"/>
                </a:solidFill>
              </a:rPr>
              <a:t> Sports </a:t>
            </a:r>
            <a:r>
              <a:rPr lang="fr-CH" sz="1800" u="sng" dirty="0" err="1" smtClean="0">
                <a:solidFill>
                  <a:srgbClr val="663300"/>
                </a:solidFill>
              </a:rPr>
              <a:t>Awards</a:t>
            </a:r>
            <a:r>
              <a:rPr lang="fr-CH" sz="1800" u="sng" dirty="0" smtClean="0">
                <a:solidFill>
                  <a:srgbClr val="663300"/>
                </a:solidFill>
              </a:rPr>
              <a:t>) / </a:t>
            </a:r>
            <a:r>
              <a:rPr lang="en-US" sz="1800" dirty="0" smtClean="0">
                <a:solidFill>
                  <a:srgbClr val="663300"/>
                </a:solidFill>
              </a:rPr>
              <a:t>1st edition of the SASA (Swiss African Sports Awards</a:t>
            </a:r>
            <a:r>
              <a:rPr lang="en-US" sz="1800" dirty="0" smtClean="0">
                <a:solidFill>
                  <a:srgbClr val="663300"/>
                </a:solidFill>
              </a:rPr>
              <a:t>), </a:t>
            </a:r>
            <a:r>
              <a:rPr lang="en-US" sz="1800" dirty="0" err="1" smtClean="0">
                <a:solidFill>
                  <a:srgbClr val="663300"/>
                </a:solidFill>
              </a:rPr>
              <a:t>Décembre</a:t>
            </a:r>
            <a:r>
              <a:rPr lang="en-US" sz="1800" dirty="0" smtClean="0">
                <a:solidFill>
                  <a:srgbClr val="663300"/>
                </a:solidFill>
              </a:rPr>
              <a:t> 2019 / December 2019</a:t>
            </a:r>
          </a:p>
          <a:p>
            <a:pPr>
              <a:buFont typeface="Arial" pitchFamily="34" charset="0"/>
              <a:buChar char="•"/>
            </a:pPr>
            <a:endParaRPr lang="en-US" sz="1800" dirty="0" smtClean="0">
              <a:solidFill>
                <a:srgbClr val="663300"/>
              </a:solidFill>
            </a:endParaRPr>
          </a:p>
          <a:p>
            <a:pPr>
              <a:buFont typeface="Arial" pitchFamily="34" charset="0"/>
              <a:buChar char="•"/>
            </a:pPr>
            <a:r>
              <a:rPr lang="fr-CH" sz="1800" u="sng" dirty="0" smtClean="0">
                <a:solidFill>
                  <a:srgbClr val="663300"/>
                </a:solidFill>
              </a:rPr>
              <a:t> </a:t>
            </a:r>
            <a:r>
              <a:rPr lang="fr-CH" sz="1800" u="sng" dirty="0" smtClean="0">
                <a:solidFill>
                  <a:srgbClr val="663300"/>
                </a:solidFill>
              </a:rPr>
              <a:t>4 </a:t>
            </a:r>
            <a:r>
              <a:rPr lang="fr-CH" sz="1800" u="sng" dirty="0" err="1" smtClean="0">
                <a:solidFill>
                  <a:srgbClr val="663300"/>
                </a:solidFill>
              </a:rPr>
              <a:t>ème</a:t>
            </a:r>
            <a:r>
              <a:rPr lang="fr-CH" sz="1800" u="sng" dirty="0" smtClean="0">
                <a:solidFill>
                  <a:srgbClr val="663300"/>
                </a:solidFill>
              </a:rPr>
              <a:t> édition du LAFF Festival, 18 - 21 juillet / July 2019 (www.lausaff.org)</a:t>
            </a:r>
            <a:endParaRPr lang="fr-CH" sz="1800" u="sng" dirty="0" smtClean="0">
              <a:solidFill>
                <a:srgbClr val="663300"/>
              </a:solidFill>
            </a:endParaRPr>
          </a:p>
          <a:p>
            <a:pPr algn="ctr"/>
            <a:endParaRPr lang="fr-CH" sz="1800" u="sng" dirty="0" smtClean="0">
              <a:solidFill>
                <a:srgbClr val="FF0000"/>
              </a:solidFill>
            </a:endParaRPr>
          </a:p>
          <a:p>
            <a:pPr algn="ctr"/>
            <a:endParaRPr lang="fr-CH" sz="1800" u="sng" dirty="0" smtClean="0">
              <a:solidFill>
                <a:srgbClr val="FF0000"/>
              </a:solidFill>
            </a:endParaRPr>
          </a:p>
          <a:p>
            <a:pPr algn="ctr"/>
            <a:r>
              <a:rPr lang="fr-CH" sz="1800" u="sng" dirty="0" smtClean="0">
                <a:solidFill>
                  <a:srgbClr val="FF0000"/>
                </a:solidFill>
              </a:rPr>
              <a:t>Nous cherchons des partenaires pour ces </a:t>
            </a:r>
            <a:r>
              <a:rPr lang="fr-CH" sz="1800" u="sng" dirty="0" smtClean="0">
                <a:solidFill>
                  <a:srgbClr val="FF0000"/>
                </a:solidFill>
              </a:rPr>
              <a:t>projets </a:t>
            </a:r>
            <a:r>
              <a:rPr lang="fr-CH" sz="1800" u="sng" dirty="0" smtClean="0">
                <a:solidFill>
                  <a:srgbClr val="FF0000"/>
                </a:solidFill>
              </a:rPr>
              <a:t>!!!</a:t>
            </a:r>
          </a:p>
          <a:p>
            <a:pPr algn="ctr"/>
            <a:r>
              <a:rPr lang="en-US" sz="1800" u="sng" dirty="0" smtClean="0">
                <a:solidFill>
                  <a:srgbClr val="FF0000"/>
                </a:solidFill>
              </a:rPr>
              <a:t>We are looking for partners for these </a:t>
            </a:r>
            <a:r>
              <a:rPr lang="en-US" sz="1800" u="sng" dirty="0" smtClean="0">
                <a:solidFill>
                  <a:srgbClr val="FF0000"/>
                </a:solidFill>
              </a:rPr>
              <a:t>projects </a:t>
            </a:r>
            <a:r>
              <a:rPr lang="en-US" sz="1800" u="sng" dirty="0" smtClean="0">
                <a:solidFill>
                  <a:srgbClr val="FF0000"/>
                </a:solidFill>
              </a:rPr>
              <a:t>!!!</a:t>
            </a:r>
            <a:endParaRPr lang="fr-CH" sz="1800" u="sng" dirty="0" smtClean="0">
              <a:solidFill>
                <a:srgbClr val="FF0000"/>
              </a:solidFill>
            </a:endParaRPr>
          </a:p>
          <a:p>
            <a:pPr algn="ctr"/>
            <a:endParaRPr lang="fr-CH" sz="1800" u="sng" dirty="0" smtClean="0">
              <a:solidFill>
                <a:srgbClr val="FF0000"/>
              </a:solidFill>
            </a:endParaRPr>
          </a:p>
          <a:p>
            <a:pPr algn="ctr"/>
            <a:endParaRPr lang="fr-CH" sz="1800" u="sng" dirty="0" smtClean="0">
              <a:solidFill>
                <a:srgbClr val="FF0000"/>
              </a:solidFill>
            </a:endParaRPr>
          </a:p>
          <a:p>
            <a:r>
              <a:rPr lang="fr-FR" sz="1400" i="1" dirty="0">
                <a:solidFill>
                  <a:srgbClr val="582C00"/>
                </a:solidFill>
              </a:rPr>
              <a:t/>
            </a:r>
            <a:br>
              <a:rPr lang="fr-FR" sz="1400" i="1" dirty="0">
                <a:solidFill>
                  <a:srgbClr val="582C00"/>
                </a:solidFill>
              </a:rPr>
            </a:br>
            <a:endParaRPr lang="fr-FR" sz="1400" dirty="0">
              <a:solidFill>
                <a:srgbClr val="582C00"/>
              </a:solidFill>
            </a:endParaRPr>
          </a:p>
          <a:p>
            <a:pPr>
              <a:lnSpc>
                <a:spcPct val="114000"/>
              </a:lnSpc>
              <a:tabLst>
                <a:tab pos="3227388" algn="l"/>
              </a:tabLst>
            </a:pPr>
            <a:endParaRPr lang="de-DE" sz="1400" dirty="0">
              <a:solidFill>
                <a:srgbClr val="582C00"/>
              </a:solidFill>
            </a:endParaRPr>
          </a:p>
        </p:txBody>
      </p:sp>
      <p:pic>
        <p:nvPicPr>
          <p:cNvPr id="2050" name="Picture 2" descr="C:\Users\Tidiane\Documents\Logo CIPINA complet  JPEG.jpg"/>
          <p:cNvPicPr>
            <a:picLocks noChangeAspect="1" noChangeArrowheads="1"/>
          </p:cNvPicPr>
          <p:nvPr/>
        </p:nvPicPr>
        <p:blipFill>
          <a:blip r:embed="rId3" cstate="print"/>
          <a:srcRect/>
          <a:stretch>
            <a:fillRect/>
          </a:stretch>
        </p:blipFill>
        <p:spPr bwMode="auto">
          <a:xfrm>
            <a:off x="611560" y="4797152"/>
            <a:ext cx="7620000" cy="1238250"/>
          </a:xfrm>
          <a:prstGeom prst="rect">
            <a:avLst/>
          </a:prstGeom>
          <a:noFill/>
        </p:spPr>
      </p:pic>
    </p:spTree>
    <p:extLst>
      <p:ext uri="{BB962C8B-B14F-4D97-AF65-F5344CB8AC3E}">
        <p14:creationId xmlns="" xmlns:p14="http://schemas.microsoft.com/office/powerpoint/2010/main" val="41759281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 9" descr="K:\logo-cipina-final.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519342" y="39638"/>
            <a:ext cx="1589162" cy="1589162"/>
          </a:xfrm>
          <a:prstGeom prst="rect">
            <a:avLst/>
          </a:prstGeom>
          <a:noFill/>
          <a:ln w="9525">
            <a:noFill/>
            <a:miter lim="800000"/>
            <a:headEnd/>
            <a:tailEnd/>
          </a:ln>
        </p:spPr>
      </p:pic>
      <p:sp>
        <p:nvSpPr>
          <p:cNvPr id="11" name="ZoneTexte 10"/>
          <p:cNvSpPr txBox="1"/>
          <p:nvPr/>
        </p:nvSpPr>
        <p:spPr>
          <a:xfrm>
            <a:off x="245677" y="620688"/>
            <a:ext cx="6100655" cy="6093976"/>
          </a:xfrm>
          <a:prstGeom prst="rect">
            <a:avLst/>
          </a:prstGeom>
          <a:noFill/>
        </p:spPr>
        <p:txBody>
          <a:bodyPr wrap="square" rtlCol="0">
            <a:spAutoFit/>
          </a:bodyPr>
          <a:lstStyle/>
          <a:p>
            <a:r>
              <a:rPr lang="fr-CH" sz="2000" b="1" u="sng" dirty="0" smtClean="0">
                <a:solidFill>
                  <a:srgbClr val="FF0000"/>
                </a:solidFill>
                <a:latin typeface="Arial" pitchFamily="34" charset="0"/>
                <a:cs typeface="Arial" pitchFamily="34" charset="0"/>
              </a:rPr>
              <a:t>Services </a:t>
            </a:r>
            <a:r>
              <a:rPr lang="fr-CH" sz="2000" b="1" u="sng" dirty="0" smtClean="0">
                <a:solidFill>
                  <a:srgbClr val="FF0000"/>
                </a:solidFill>
                <a:latin typeface="Arial" pitchFamily="34" charset="0"/>
                <a:cs typeface="Arial" pitchFamily="34" charset="0"/>
              </a:rPr>
              <a:t>du CIPINA / CIPINA services</a:t>
            </a:r>
          </a:p>
          <a:p>
            <a:endParaRPr lang="fr-CH" sz="2000" b="1" u="sng" dirty="0" smtClean="0">
              <a:solidFill>
                <a:srgbClr val="582C00"/>
              </a:solidFill>
              <a:latin typeface="Arial" pitchFamily="34" charset="0"/>
              <a:cs typeface="Arial" pitchFamily="34" charset="0"/>
            </a:endParaRPr>
          </a:p>
          <a:p>
            <a:r>
              <a:rPr lang="fr-CH" sz="1400" b="1" i="1" u="sng" dirty="0" smtClean="0"/>
              <a:t>L'association </a:t>
            </a:r>
            <a:r>
              <a:rPr lang="fr-CH" sz="1400" b="1" i="1" u="sng" dirty="0" smtClean="0"/>
              <a:t>CIPINA est une organisation dotée du statut consultatif spécial auprès du Conseil économique et social des Nations-unies </a:t>
            </a:r>
            <a:r>
              <a:rPr lang="fr-CH" sz="1400" b="1" i="1" u="sng" dirty="0" smtClean="0"/>
              <a:t>(ECOSOC)</a:t>
            </a:r>
          </a:p>
          <a:p>
            <a:r>
              <a:rPr lang="fr-CH" sz="1200" dirty="0" smtClean="0">
                <a:solidFill>
                  <a:srgbClr val="663300"/>
                </a:solidFill>
              </a:rPr>
              <a:t/>
            </a:r>
            <a:br>
              <a:rPr lang="fr-CH" sz="1200" dirty="0" smtClean="0">
                <a:solidFill>
                  <a:srgbClr val="663300"/>
                </a:solidFill>
              </a:rPr>
            </a:br>
            <a:r>
              <a:rPr lang="fr-CH" sz="1200" dirty="0" smtClean="0">
                <a:solidFill>
                  <a:srgbClr val="663300"/>
                </a:solidFill>
                <a:latin typeface="+mj-lt"/>
              </a:rPr>
              <a:t>Le </a:t>
            </a:r>
            <a:r>
              <a:rPr lang="fr-CH" sz="1200" b="1" dirty="0" smtClean="0">
                <a:solidFill>
                  <a:srgbClr val="663300"/>
                </a:solidFill>
                <a:latin typeface="+mj-lt"/>
              </a:rPr>
              <a:t>CIPINA</a:t>
            </a:r>
            <a:r>
              <a:rPr lang="fr-CH" sz="1200" dirty="0" smtClean="0">
                <a:solidFill>
                  <a:srgbClr val="663300"/>
                </a:solidFill>
                <a:latin typeface="+mj-lt"/>
              </a:rPr>
              <a:t> est spécialisé en </a:t>
            </a:r>
            <a:r>
              <a:rPr lang="fr-CH" sz="1200" b="1" dirty="0" smtClean="0">
                <a:solidFill>
                  <a:srgbClr val="663300"/>
                </a:solidFill>
                <a:latin typeface="+mj-lt"/>
              </a:rPr>
              <a:t>communication, conseil, </a:t>
            </a:r>
            <a:r>
              <a:rPr lang="fr-CH" sz="1200" b="1" dirty="0" err="1" smtClean="0">
                <a:solidFill>
                  <a:srgbClr val="663300"/>
                </a:solidFill>
                <a:latin typeface="+mj-lt"/>
              </a:rPr>
              <a:t>branding</a:t>
            </a:r>
            <a:r>
              <a:rPr lang="fr-CH" sz="1200" b="1" dirty="0" smtClean="0">
                <a:solidFill>
                  <a:srgbClr val="663300"/>
                </a:solidFill>
                <a:latin typeface="+mj-lt"/>
              </a:rPr>
              <a:t>, relations publiques et en organisations d'événements</a:t>
            </a:r>
            <a:r>
              <a:rPr lang="fr-CH" sz="1200" dirty="0" smtClean="0">
                <a:solidFill>
                  <a:srgbClr val="663300"/>
                </a:solidFill>
                <a:latin typeface="+mj-lt"/>
              </a:rPr>
              <a:t> de grande envergure. Nous plaçons l'Afrique au centre de nos préoccupations afin de déconstruire les clichés et préjugés dont le continent est victime. Notre équipe a </a:t>
            </a:r>
            <a:r>
              <a:rPr lang="fr-CH" sz="1200" b="1" dirty="0" smtClean="0">
                <a:solidFill>
                  <a:srgbClr val="663300"/>
                </a:solidFill>
                <a:latin typeface="+mj-lt"/>
              </a:rPr>
              <a:t>plus de 20 ans d'expérience dans la diffusion d'histoires africaines positives, brillantes, fiables et percutantes pour assurer le succès de nos partenaires.</a:t>
            </a:r>
            <a:r>
              <a:rPr lang="fr-CH" sz="1200" dirty="0" smtClean="0">
                <a:solidFill>
                  <a:srgbClr val="663300"/>
                </a:solidFill>
                <a:latin typeface="+mj-lt"/>
              </a:rPr>
              <a:t> Nous avons des relations solides en Afrique et dans le monde occidental, ce qui nous permet de t</a:t>
            </a:r>
            <a:r>
              <a:rPr lang="fr-CH" sz="1200" b="1" dirty="0" smtClean="0">
                <a:solidFill>
                  <a:srgbClr val="663300"/>
                </a:solidFill>
                <a:latin typeface="+mj-lt"/>
              </a:rPr>
              <a:t>ravailler en étroite collaboration avec les entreprises, les ONG, les organisations multilatérales et les gouvernements pour construire ensemble la Nouvelle Afrique. </a:t>
            </a:r>
            <a:r>
              <a:rPr lang="fr-CH" sz="1200" dirty="0" smtClean="0">
                <a:solidFill>
                  <a:srgbClr val="663300"/>
                </a:solidFill>
                <a:latin typeface="+mj-lt"/>
              </a:rPr>
              <a:t>N'hésitez pas à faire appel à nos services.</a:t>
            </a:r>
            <a:r>
              <a:rPr lang="fr-CH" sz="1200" dirty="0" smtClean="0">
                <a:solidFill>
                  <a:srgbClr val="663300"/>
                </a:solidFill>
              </a:rPr>
              <a:t/>
            </a:r>
            <a:br>
              <a:rPr lang="fr-CH" sz="1200" dirty="0" smtClean="0">
                <a:solidFill>
                  <a:srgbClr val="663300"/>
                </a:solidFill>
              </a:rPr>
            </a:br>
            <a:r>
              <a:rPr lang="fr-CH" sz="1200" dirty="0" smtClean="0">
                <a:solidFill>
                  <a:srgbClr val="663300"/>
                </a:solidFill>
              </a:rPr>
              <a:t/>
            </a:r>
            <a:br>
              <a:rPr lang="fr-CH" sz="1200" dirty="0" smtClean="0">
                <a:solidFill>
                  <a:srgbClr val="663300"/>
                </a:solidFill>
              </a:rPr>
            </a:br>
            <a:r>
              <a:rPr lang="fr-CH" sz="1400" b="1" i="1" u="sng" dirty="0" smtClean="0"/>
              <a:t>CIPINA </a:t>
            </a:r>
            <a:r>
              <a:rPr lang="fr-CH" sz="1400" b="1" i="1" u="sng" dirty="0" err="1" smtClean="0"/>
              <a:t>is</a:t>
            </a:r>
            <a:r>
              <a:rPr lang="fr-CH" sz="1400" b="1" i="1" u="sng" dirty="0" smtClean="0"/>
              <a:t> an </a:t>
            </a:r>
            <a:r>
              <a:rPr lang="fr-CH" sz="1400" b="1" i="1" u="sng" dirty="0" err="1" smtClean="0"/>
              <a:t>organization</a:t>
            </a:r>
            <a:r>
              <a:rPr lang="fr-CH" sz="1400" b="1" i="1" u="sng" dirty="0" smtClean="0"/>
              <a:t> </a:t>
            </a:r>
            <a:r>
              <a:rPr lang="fr-CH" sz="1400" b="1" i="1" u="sng" dirty="0" err="1" smtClean="0"/>
              <a:t>with</a:t>
            </a:r>
            <a:r>
              <a:rPr lang="fr-CH" sz="1400" b="1" i="1" u="sng" dirty="0" smtClean="0"/>
              <a:t> </a:t>
            </a:r>
            <a:r>
              <a:rPr lang="fr-CH" sz="1400" b="1" i="1" u="sng" dirty="0" err="1" smtClean="0"/>
              <a:t>special</a:t>
            </a:r>
            <a:r>
              <a:rPr lang="fr-CH" sz="1400" b="1" i="1" u="sng" dirty="0" smtClean="0"/>
              <a:t> consultative </a:t>
            </a:r>
            <a:r>
              <a:rPr lang="fr-CH" sz="1400" b="1" i="1" u="sng" dirty="0" err="1" smtClean="0"/>
              <a:t>status</a:t>
            </a:r>
            <a:r>
              <a:rPr lang="fr-CH" sz="1400" b="1" i="1" u="sng" dirty="0" smtClean="0"/>
              <a:t> </a:t>
            </a:r>
            <a:r>
              <a:rPr lang="fr-CH" sz="1400" b="1" i="1" u="sng" dirty="0" err="1" smtClean="0"/>
              <a:t>with</a:t>
            </a:r>
            <a:r>
              <a:rPr lang="fr-CH" sz="1400" b="1" i="1" u="sng" dirty="0" smtClean="0"/>
              <a:t> the United Nations </a:t>
            </a:r>
            <a:r>
              <a:rPr lang="fr-CH" sz="1400" b="1" i="1" u="sng" dirty="0" err="1" smtClean="0"/>
              <a:t>Economic</a:t>
            </a:r>
            <a:r>
              <a:rPr lang="fr-CH" sz="1400" b="1" i="1" u="sng" dirty="0" smtClean="0"/>
              <a:t> and Social Council </a:t>
            </a:r>
            <a:r>
              <a:rPr lang="fr-CH" sz="1400" b="1" i="1" u="sng" dirty="0" smtClean="0"/>
              <a:t>(ECOSOC)</a:t>
            </a:r>
          </a:p>
          <a:p>
            <a:r>
              <a:rPr lang="fr-CH" sz="1200" dirty="0" smtClean="0">
                <a:solidFill>
                  <a:srgbClr val="663300"/>
                </a:solidFill>
              </a:rPr>
              <a:t/>
            </a:r>
            <a:br>
              <a:rPr lang="fr-CH" sz="1200" dirty="0" smtClean="0">
                <a:solidFill>
                  <a:srgbClr val="663300"/>
                </a:solidFill>
              </a:rPr>
            </a:br>
            <a:r>
              <a:rPr lang="fr-CH" sz="1200" b="1" dirty="0" smtClean="0">
                <a:solidFill>
                  <a:srgbClr val="663300"/>
                </a:solidFill>
                <a:latin typeface="+mj-lt"/>
              </a:rPr>
              <a:t>CIPINA</a:t>
            </a:r>
            <a:r>
              <a:rPr lang="fr-CH" sz="1200" dirty="0" smtClean="0">
                <a:solidFill>
                  <a:srgbClr val="663300"/>
                </a:solidFill>
                <a:latin typeface="+mj-lt"/>
              </a:rPr>
              <a:t> </a:t>
            </a:r>
            <a:r>
              <a:rPr lang="fr-CH" sz="1200" dirty="0" err="1" smtClean="0">
                <a:solidFill>
                  <a:srgbClr val="663300"/>
                </a:solidFill>
                <a:latin typeface="+mj-lt"/>
              </a:rPr>
              <a:t>is</a:t>
            </a:r>
            <a:r>
              <a:rPr lang="fr-CH" sz="1200" dirty="0" smtClean="0">
                <a:solidFill>
                  <a:srgbClr val="663300"/>
                </a:solidFill>
                <a:latin typeface="+mj-lt"/>
              </a:rPr>
              <a:t> </a:t>
            </a:r>
            <a:r>
              <a:rPr lang="fr-CH" sz="1200" dirty="0" err="1" smtClean="0">
                <a:solidFill>
                  <a:srgbClr val="663300"/>
                </a:solidFill>
                <a:latin typeface="+mj-lt"/>
              </a:rPr>
              <a:t>specialized</a:t>
            </a:r>
            <a:r>
              <a:rPr lang="fr-CH" sz="1200" dirty="0" smtClean="0">
                <a:solidFill>
                  <a:srgbClr val="663300"/>
                </a:solidFill>
                <a:latin typeface="+mj-lt"/>
              </a:rPr>
              <a:t> in </a:t>
            </a:r>
            <a:r>
              <a:rPr lang="fr-CH" sz="1200" b="1" dirty="0" smtClean="0">
                <a:solidFill>
                  <a:srgbClr val="663300"/>
                </a:solidFill>
                <a:latin typeface="+mj-lt"/>
              </a:rPr>
              <a:t>communication, consulting, </a:t>
            </a:r>
            <a:r>
              <a:rPr lang="fr-CH" sz="1200" b="1" dirty="0" err="1" smtClean="0">
                <a:solidFill>
                  <a:srgbClr val="663300"/>
                </a:solidFill>
                <a:latin typeface="+mj-lt"/>
              </a:rPr>
              <a:t>branding</a:t>
            </a:r>
            <a:r>
              <a:rPr lang="fr-CH" sz="1200" b="1" dirty="0" smtClean="0">
                <a:solidFill>
                  <a:srgbClr val="663300"/>
                </a:solidFill>
                <a:latin typeface="+mj-lt"/>
              </a:rPr>
              <a:t>, public relations and large-</a:t>
            </a:r>
            <a:r>
              <a:rPr lang="fr-CH" sz="1200" b="1" dirty="0" err="1" smtClean="0">
                <a:solidFill>
                  <a:srgbClr val="663300"/>
                </a:solidFill>
                <a:latin typeface="+mj-lt"/>
              </a:rPr>
              <a:t>scale</a:t>
            </a:r>
            <a:r>
              <a:rPr lang="fr-CH" sz="1200" b="1" dirty="0" smtClean="0">
                <a:solidFill>
                  <a:srgbClr val="663300"/>
                </a:solidFill>
                <a:latin typeface="+mj-lt"/>
              </a:rPr>
              <a:t> </a:t>
            </a:r>
            <a:r>
              <a:rPr lang="fr-CH" sz="1200" b="1" dirty="0" err="1" smtClean="0">
                <a:solidFill>
                  <a:srgbClr val="663300"/>
                </a:solidFill>
                <a:latin typeface="+mj-lt"/>
              </a:rPr>
              <a:t>event</a:t>
            </a:r>
            <a:r>
              <a:rPr lang="fr-CH" sz="1200" b="1" dirty="0" smtClean="0">
                <a:solidFill>
                  <a:srgbClr val="663300"/>
                </a:solidFill>
                <a:latin typeface="+mj-lt"/>
              </a:rPr>
              <a:t> </a:t>
            </a:r>
            <a:r>
              <a:rPr lang="fr-CH" sz="1200" b="1" dirty="0" err="1" smtClean="0">
                <a:solidFill>
                  <a:srgbClr val="663300"/>
                </a:solidFill>
                <a:latin typeface="+mj-lt"/>
              </a:rPr>
              <a:t>organizations</a:t>
            </a:r>
            <a:r>
              <a:rPr lang="fr-CH" sz="1200" dirty="0" smtClean="0">
                <a:solidFill>
                  <a:srgbClr val="663300"/>
                </a:solidFill>
                <a:latin typeface="+mj-lt"/>
              </a:rPr>
              <a:t>. </a:t>
            </a:r>
            <a:r>
              <a:rPr lang="fr-CH" sz="1200" dirty="0" err="1" smtClean="0">
                <a:solidFill>
                  <a:srgbClr val="663300"/>
                </a:solidFill>
                <a:latin typeface="+mj-lt"/>
              </a:rPr>
              <a:t>We</a:t>
            </a:r>
            <a:r>
              <a:rPr lang="fr-CH" sz="1200" dirty="0" smtClean="0">
                <a:solidFill>
                  <a:srgbClr val="663300"/>
                </a:solidFill>
                <a:latin typeface="+mj-lt"/>
              </a:rPr>
              <a:t> place </a:t>
            </a:r>
            <a:r>
              <a:rPr lang="fr-CH" sz="1200" dirty="0" err="1" smtClean="0">
                <a:solidFill>
                  <a:srgbClr val="663300"/>
                </a:solidFill>
                <a:latin typeface="+mj-lt"/>
              </a:rPr>
              <a:t>Africa</a:t>
            </a:r>
            <a:r>
              <a:rPr lang="fr-CH" sz="1200" dirty="0" smtClean="0">
                <a:solidFill>
                  <a:srgbClr val="663300"/>
                </a:solidFill>
                <a:latin typeface="+mj-lt"/>
              </a:rPr>
              <a:t> </a:t>
            </a:r>
            <a:r>
              <a:rPr lang="fr-CH" sz="1200" dirty="0" err="1" smtClean="0">
                <a:solidFill>
                  <a:srgbClr val="663300"/>
                </a:solidFill>
                <a:latin typeface="+mj-lt"/>
              </a:rPr>
              <a:t>at</a:t>
            </a:r>
            <a:r>
              <a:rPr lang="fr-CH" sz="1200" dirty="0" smtClean="0">
                <a:solidFill>
                  <a:srgbClr val="663300"/>
                </a:solidFill>
                <a:latin typeface="+mj-lt"/>
              </a:rPr>
              <a:t> the center of </a:t>
            </a:r>
            <a:r>
              <a:rPr lang="fr-CH" sz="1200" dirty="0" err="1" smtClean="0">
                <a:solidFill>
                  <a:srgbClr val="663300"/>
                </a:solidFill>
                <a:latin typeface="+mj-lt"/>
              </a:rPr>
              <a:t>our</a:t>
            </a:r>
            <a:r>
              <a:rPr lang="fr-CH" sz="1200" dirty="0" smtClean="0">
                <a:solidFill>
                  <a:srgbClr val="663300"/>
                </a:solidFill>
                <a:latin typeface="+mj-lt"/>
              </a:rPr>
              <a:t> </a:t>
            </a:r>
            <a:r>
              <a:rPr lang="fr-CH" sz="1200" dirty="0" err="1" smtClean="0">
                <a:solidFill>
                  <a:srgbClr val="663300"/>
                </a:solidFill>
                <a:latin typeface="+mj-lt"/>
              </a:rPr>
              <a:t>concerns</a:t>
            </a:r>
            <a:r>
              <a:rPr lang="fr-CH" sz="1200" dirty="0" smtClean="0">
                <a:solidFill>
                  <a:srgbClr val="663300"/>
                </a:solidFill>
                <a:latin typeface="+mj-lt"/>
              </a:rPr>
              <a:t> in </a:t>
            </a:r>
            <a:r>
              <a:rPr lang="fr-CH" sz="1200" dirty="0" err="1" smtClean="0">
                <a:solidFill>
                  <a:srgbClr val="663300"/>
                </a:solidFill>
                <a:latin typeface="+mj-lt"/>
              </a:rPr>
              <a:t>order</a:t>
            </a:r>
            <a:r>
              <a:rPr lang="fr-CH" sz="1200" dirty="0" smtClean="0">
                <a:solidFill>
                  <a:srgbClr val="663300"/>
                </a:solidFill>
                <a:latin typeface="+mj-lt"/>
              </a:rPr>
              <a:t> to </a:t>
            </a:r>
            <a:r>
              <a:rPr lang="fr-CH" sz="1200" dirty="0" err="1" smtClean="0">
                <a:solidFill>
                  <a:srgbClr val="663300"/>
                </a:solidFill>
                <a:latin typeface="+mj-lt"/>
              </a:rPr>
              <a:t>deconstruct</a:t>
            </a:r>
            <a:r>
              <a:rPr lang="fr-CH" sz="1200" dirty="0" smtClean="0">
                <a:solidFill>
                  <a:srgbClr val="663300"/>
                </a:solidFill>
                <a:latin typeface="+mj-lt"/>
              </a:rPr>
              <a:t> the clichés and </a:t>
            </a:r>
            <a:r>
              <a:rPr lang="fr-CH" sz="1200" dirty="0" err="1" smtClean="0">
                <a:solidFill>
                  <a:srgbClr val="663300"/>
                </a:solidFill>
                <a:latin typeface="+mj-lt"/>
              </a:rPr>
              <a:t>prejudices</a:t>
            </a:r>
            <a:r>
              <a:rPr lang="fr-CH" sz="1200" dirty="0" smtClean="0">
                <a:solidFill>
                  <a:srgbClr val="663300"/>
                </a:solidFill>
                <a:latin typeface="+mj-lt"/>
              </a:rPr>
              <a:t> of </a:t>
            </a:r>
            <a:r>
              <a:rPr lang="fr-CH" sz="1200" dirty="0" err="1" smtClean="0">
                <a:solidFill>
                  <a:srgbClr val="663300"/>
                </a:solidFill>
                <a:latin typeface="+mj-lt"/>
              </a:rPr>
              <a:t>which</a:t>
            </a:r>
            <a:r>
              <a:rPr lang="fr-CH" sz="1200" dirty="0" smtClean="0">
                <a:solidFill>
                  <a:srgbClr val="663300"/>
                </a:solidFill>
                <a:latin typeface="+mj-lt"/>
              </a:rPr>
              <a:t> the continent </a:t>
            </a:r>
            <a:r>
              <a:rPr lang="fr-CH" sz="1200" dirty="0" err="1" smtClean="0">
                <a:solidFill>
                  <a:srgbClr val="663300"/>
                </a:solidFill>
                <a:latin typeface="+mj-lt"/>
              </a:rPr>
              <a:t>is</a:t>
            </a:r>
            <a:r>
              <a:rPr lang="fr-CH" sz="1200" dirty="0" smtClean="0">
                <a:solidFill>
                  <a:srgbClr val="663300"/>
                </a:solidFill>
                <a:latin typeface="+mj-lt"/>
              </a:rPr>
              <a:t> a </a:t>
            </a:r>
            <a:r>
              <a:rPr lang="fr-CH" sz="1200" dirty="0" err="1" smtClean="0">
                <a:solidFill>
                  <a:srgbClr val="663300"/>
                </a:solidFill>
                <a:latin typeface="+mj-lt"/>
              </a:rPr>
              <a:t>victim</a:t>
            </a:r>
            <a:r>
              <a:rPr lang="fr-CH" sz="1200" dirty="0" smtClean="0">
                <a:solidFill>
                  <a:srgbClr val="663300"/>
                </a:solidFill>
                <a:latin typeface="+mj-lt"/>
              </a:rPr>
              <a:t>. Our team has </a:t>
            </a:r>
            <a:r>
              <a:rPr lang="fr-CH" sz="1200" b="1" dirty="0" smtClean="0">
                <a:solidFill>
                  <a:srgbClr val="663300"/>
                </a:solidFill>
                <a:latin typeface="+mj-lt"/>
              </a:rPr>
              <a:t>more </a:t>
            </a:r>
            <a:r>
              <a:rPr lang="fr-CH" sz="1200" b="1" dirty="0" err="1" smtClean="0">
                <a:solidFill>
                  <a:srgbClr val="663300"/>
                </a:solidFill>
                <a:latin typeface="+mj-lt"/>
              </a:rPr>
              <a:t>than</a:t>
            </a:r>
            <a:r>
              <a:rPr lang="fr-CH" sz="1200" b="1" dirty="0" smtClean="0">
                <a:solidFill>
                  <a:srgbClr val="663300"/>
                </a:solidFill>
                <a:latin typeface="+mj-lt"/>
              </a:rPr>
              <a:t> 20 </a:t>
            </a:r>
            <a:r>
              <a:rPr lang="fr-CH" sz="1200" b="1" dirty="0" err="1" smtClean="0">
                <a:solidFill>
                  <a:srgbClr val="663300"/>
                </a:solidFill>
                <a:latin typeface="+mj-lt"/>
              </a:rPr>
              <a:t>years</a:t>
            </a:r>
            <a:r>
              <a:rPr lang="fr-CH" sz="1200" b="1" dirty="0" smtClean="0">
                <a:solidFill>
                  <a:srgbClr val="663300"/>
                </a:solidFill>
                <a:latin typeface="+mj-lt"/>
              </a:rPr>
              <a:t> of </a:t>
            </a:r>
            <a:r>
              <a:rPr lang="fr-CH" sz="1200" b="1" dirty="0" err="1" smtClean="0">
                <a:solidFill>
                  <a:srgbClr val="663300"/>
                </a:solidFill>
                <a:latin typeface="+mj-lt"/>
              </a:rPr>
              <a:t>experience</a:t>
            </a:r>
            <a:r>
              <a:rPr lang="fr-CH" sz="1200" b="1" dirty="0" smtClean="0">
                <a:solidFill>
                  <a:srgbClr val="663300"/>
                </a:solidFill>
                <a:latin typeface="+mj-lt"/>
              </a:rPr>
              <a:t> in </a:t>
            </a:r>
            <a:r>
              <a:rPr lang="fr-CH" sz="1200" b="1" dirty="0" err="1" smtClean="0">
                <a:solidFill>
                  <a:srgbClr val="663300"/>
                </a:solidFill>
                <a:latin typeface="+mj-lt"/>
              </a:rPr>
              <a:t>delivering</a:t>
            </a:r>
            <a:r>
              <a:rPr lang="fr-CH" sz="1200" b="1" dirty="0" smtClean="0">
                <a:solidFill>
                  <a:srgbClr val="663300"/>
                </a:solidFill>
                <a:latin typeface="+mj-lt"/>
              </a:rPr>
              <a:t> positive, </a:t>
            </a:r>
            <a:r>
              <a:rPr lang="fr-CH" sz="1200" b="1" dirty="0" err="1" smtClean="0">
                <a:solidFill>
                  <a:srgbClr val="663300"/>
                </a:solidFill>
                <a:latin typeface="+mj-lt"/>
              </a:rPr>
              <a:t>brilliant</a:t>
            </a:r>
            <a:r>
              <a:rPr lang="fr-CH" sz="1200" b="1" dirty="0" smtClean="0">
                <a:solidFill>
                  <a:srgbClr val="663300"/>
                </a:solidFill>
                <a:latin typeface="+mj-lt"/>
              </a:rPr>
              <a:t>, </a:t>
            </a:r>
            <a:r>
              <a:rPr lang="fr-CH" sz="1200" b="1" dirty="0" err="1" smtClean="0">
                <a:solidFill>
                  <a:srgbClr val="663300"/>
                </a:solidFill>
                <a:latin typeface="+mj-lt"/>
              </a:rPr>
              <a:t>reliable</a:t>
            </a:r>
            <a:r>
              <a:rPr lang="fr-CH" sz="1200" b="1" dirty="0" smtClean="0">
                <a:solidFill>
                  <a:srgbClr val="663300"/>
                </a:solidFill>
                <a:latin typeface="+mj-lt"/>
              </a:rPr>
              <a:t> and </a:t>
            </a:r>
            <a:r>
              <a:rPr lang="fr-CH" sz="1200" b="1" dirty="0" err="1" smtClean="0">
                <a:solidFill>
                  <a:srgbClr val="663300"/>
                </a:solidFill>
                <a:latin typeface="+mj-lt"/>
              </a:rPr>
              <a:t>impactful</a:t>
            </a:r>
            <a:r>
              <a:rPr lang="fr-CH" sz="1200" b="1" dirty="0" smtClean="0">
                <a:solidFill>
                  <a:srgbClr val="663300"/>
                </a:solidFill>
                <a:latin typeface="+mj-lt"/>
              </a:rPr>
              <a:t> </a:t>
            </a:r>
            <a:r>
              <a:rPr lang="fr-CH" sz="1200" b="1" dirty="0" err="1" smtClean="0">
                <a:solidFill>
                  <a:srgbClr val="663300"/>
                </a:solidFill>
                <a:latin typeface="+mj-lt"/>
              </a:rPr>
              <a:t>African</a:t>
            </a:r>
            <a:r>
              <a:rPr lang="fr-CH" sz="1200" b="1" dirty="0" smtClean="0">
                <a:solidFill>
                  <a:srgbClr val="663300"/>
                </a:solidFill>
                <a:latin typeface="+mj-lt"/>
              </a:rPr>
              <a:t> stories to </a:t>
            </a:r>
            <a:r>
              <a:rPr lang="fr-CH" sz="1200" b="1" dirty="0" err="1" smtClean="0">
                <a:solidFill>
                  <a:srgbClr val="663300"/>
                </a:solidFill>
                <a:latin typeface="+mj-lt"/>
              </a:rPr>
              <a:t>ensure</a:t>
            </a:r>
            <a:r>
              <a:rPr lang="fr-CH" sz="1200" b="1" dirty="0" smtClean="0">
                <a:solidFill>
                  <a:srgbClr val="663300"/>
                </a:solidFill>
                <a:latin typeface="+mj-lt"/>
              </a:rPr>
              <a:t> the </a:t>
            </a:r>
            <a:r>
              <a:rPr lang="fr-CH" sz="1200" b="1" dirty="0" err="1" smtClean="0">
                <a:solidFill>
                  <a:srgbClr val="663300"/>
                </a:solidFill>
                <a:latin typeface="+mj-lt"/>
              </a:rPr>
              <a:t>success</a:t>
            </a:r>
            <a:r>
              <a:rPr lang="fr-CH" sz="1200" b="1" dirty="0" smtClean="0">
                <a:solidFill>
                  <a:srgbClr val="663300"/>
                </a:solidFill>
                <a:latin typeface="+mj-lt"/>
              </a:rPr>
              <a:t> of </a:t>
            </a:r>
            <a:r>
              <a:rPr lang="fr-CH" sz="1200" b="1" dirty="0" err="1" smtClean="0">
                <a:solidFill>
                  <a:srgbClr val="663300"/>
                </a:solidFill>
                <a:latin typeface="+mj-lt"/>
              </a:rPr>
              <a:t>our</a:t>
            </a:r>
            <a:r>
              <a:rPr lang="fr-CH" sz="1200" b="1" dirty="0" smtClean="0">
                <a:solidFill>
                  <a:srgbClr val="663300"/>
                </a:solidFill>
                <a:latin typeface="+mj-lt"/>
              </a:rPr>
              <a:t> </a:t>
            </a:r>
            <a:r>
              <a:rPr lang="fr-CH" sz="1200" b="1" dirty="0" err="1" smtClean="0">
                <a:solidFill>
                  <a:srgbClr val="663300"/>
                </a:solidFill>
                <a:latin typeface="+mj-lt"/>
              </a:rPr>
              <a:t>partners</a:t>
            </a:r>
            <a:r>
              <a:rPr lang="fr-CH" sz="1200" dirty="0" smtClean="0">
                <a:solidFill>
                  <a:srgbClr val="663300"/>
                </a:solidFill>
                <a:latin typeface="+mj-lt"/>
              </a:rPr>
              <a:t>. </a:t>
            </a:r>
            <a:r>
              <a:rPr lang="fr-CH" sz="1200" dirty="0" err="1" smtClean="0">
                <a:solidFill>
                  <a:srgbClr val="663300"/>
                </a:solidFill>
                <a:latin typeface="+mj-lt"/>
              </a:rPr>
              <a:t>We</a:t>
            </a:r>
            <a:r>
              <a:rPr lang="fr-CH" sz="1200" dirty="0" smtClean="0">
                <a:solidFill>
                  <a:srgbClr val="663300"/>
                </a:solidFill>
                <a:latin typeface="+mj-lt"/>
              </a:rPr>
              <a:t> have </a:t>
            </a:r>
            <a:r>
              <a:rPr lang="fr-CH" sz="1200" dirty="0" err="1" smtClean="0">
                <a:solidFill>
                  <a:srgbClr val="663300"/>
                </a:solidFill>
                <a:latin typeface="+mj-lt"/>
              </a:rPr>
              <a:t>strong</a:t>
            </a:r>
            <a:r>
              <a:rPr lang="fr-CH" sz="1200" dirty="0" smtClean="0">
                <a:solidFill>
                  <a:srgbClr val="663300"/>
                </a:solidFill>
                <a:latin typeface="+mj-lt"/>
              </a:rPr>
              <a:t> relations in </a:t>
            </a:r>
            <a:r>
              <a:rPr lang="fr-CH" sz="1200" dirty="0" err="1" smtClean="0">
                <a:solidFill>
                  <a:srgbClr val="663300"/>
                </a:solidFill>
                <a:latin typeface="+mj-lt"/>
              </a:rPr>
              <a:t>Africa</a:t>
            </a:r>
            <a:r>
              <a:rPr lang="fr-CH" sz="1200" dirty="0" smtClean="0">
                <a:solidFill>
                  <a:srgbClr val="663300"/>
                </a:solidFill>
                <a:latin typeface="+mj-lt"/>
              </a:rPr>
              <a:t> and in the Western world, </a:t>
            </a:r>
            <a:r>
              <a:rPr lang="fr-CH" sz="1200" dirty="0" err="1" smtClean="0">
                <a:solidFill>
                  <a:srgbClr val="663300"/>
                </a:solidFill>
                <a:latin typeface="+mj-lt"/>
              </a:rPr>
              <a:t>which</a:t>
            </a:r>
            <a:r>
              <a:rPr lang="fr-CH" sz="1200" dirty="0" smtClean="0">
                <a:solidFill>
                  <a:srgbClr val="663300"/>
                </a:solidFill>
                <a:latin typeface="+mj-lt"/>
              </a:rPr>
              <a:t> </a:t>
            </a:r>
            <a:r>
              <a:rPr lang="fr-CH" sz="1200" dirty="0" err="1" smtClean="0">
                <a:solidFill>
                  <a:srgbClr val="663300"/>
                </a:solidFill>
                <a:latin typeface="+mj-lt"/>
              </a:rPr>
              <a:t>allows</a:t>
            </a:r>
            <a:r>
              <a:rPr lang="fr-CH" sz="1200" dirty="0" smtClean="0">
                <a:solidFill>
                  <a:srgbClr val="663300"/>
                </a:solidFill>
                <a:latin typeface="+mj-lt"/>
              </a:rPr>
              <a:t> us t</a:t>
            </a:r>
            <a:r>
              <a:rPr lang="fr-CH" sz="1200" b="1" dirty="0" smtClean="0">
                <a:solidFill>
                  <a:srgbClr val="663300"/>
                </a:solidFill>
                <a:latin typeface="+mj-lt"/>
              </a:rPr>
              <a:t>o </a:t>
            </a:r>
            <a:r>
              <a:rPr lang="fr-CH" sz="1200" b="1" dirty="0" err="1" smtClean="0">
                <a:solidFill>
                  <a:srgbClr val="663300"/>
                </a:solidFill>
                <a:latin typeface="+mj-lt"/>
              </a:rPr>
              <a:t>work</a:t>
            </a:r>
            <a:r>
              <a:rPr lang="fr-CH" sz="1200" b="1" dirty="0" smtClean="0">
                <a:solidFill>
                  <a:srgbClr val="663300"/>
                </a:solidFill>
                <a:latin typeface="+mj-lt"/>
              </a:rPr>
              <a:t> </a:t>
            </a:r>
            <a:r>
              <a:rPr lang="fr-CH" sz="1200" b="1" dirty="0" err="1" smtClean="0">
                <a:solidFill>
                  <a:srgbClr val="663300"/>
                </a:solidFill>
                <a:latin typeface="+mj-lt"/>
              </a:rPr>
              <a:t>closely</a:t>
            </a:r>
            <a:r>
              <a:rPr lang="fr-CH" sz="1200" b="1" dirty="0" smtClean="0">
                <a:solidFill>
                  <a:srgbClr val="663300"/>
                </a:solidFill>
                <a:latin typeface="+mj-lt"/>
              </a:rPr>
              <a:t> </a:t>
            </a:r>
            <a:r>
              <a:rPr lang="fr-CH" sz="1200" b="1" dirty="0" err="1" smtClean="0">
                <a:solidFill>
                  <a:srgbClr val="663300"/>
                </a:solidFill>
                <a:latin typeface="+mj-lt"/>
              </a:rPr>
              <a:t>with</a:t>
            </a:r>
            <a:r>
              <a:rPr lang="fr-CH" sz="1200" b="1" dirty="0" smtClean="0">
                <a:solidFill>
                  <a:srgbClr val="663300"/>
                </a:solidFill>
                <a:latin typeface="+mj-lt"/>
              </a:rPr>
              <a:t> business, </a:t>
            </a:r>
            <a:r>
              <a:rPr lang="fr-CH" sz="1200" b="1" dirty="0" err="1" smtClean="0">
                <a:solidFill>
                  <a:srgbClr val="663300"/>
                </a:solidFill>
                <a:latin typeface="+mj-lt"/>
              </a:rPr>
              <a:t>NGOs</a:t>
            </a:r>
            <a:r>
              <a:rPr lang="fr-CH" sz="1200" b="1" dirty="0" smtClean="0">
                <a:solidFill>
                  <a:srgbClr val="663300"/>
                </a:solidFill>
                <a:latin typeface="+mj-lt"/>
              </a:rPr>
              <a:t>, </a:t>
            </a:r>
            <a:r>
              <a:rPr lang="fr-CH" sz="1200" b="1" dirty="0" err="1" smtClean="0">
                <a:solidFill>
                  <a:srgbClr val="663300"/>
                </a:solidFill>
                <a:latin typeface="+mj-lt"/>
              </a:rPr>
              <a:t>multilateral</a:t>
            </a:r>
            <a:r>
              <a:rPr lang="fr-CH" sz="1200" b="1" dirty="0" smtClean="0">
                <a:solidFill>
                  <a:srgbClr val="663300"/>
                </a:solidFill>
                <a:latin typeface="+mj-lt"/>
              </a:rPr>
              <a:t> </a:t>
            </a:r>
            <a:r>
              <a:rPr lang="fr-CH" sz="1200" b="1" dirty="0" err="1" smtClean="0">
                <a:solidFill>
                  <a:srgbClr val="663300"/>
                </a:solidFill>
                <a:latin typeface="+mj-lt"/>
              </a:rPr>
              <a:t>organizations</a:t>
            </a:r>
            <a:r>
              <a:rPr lang="fr-CH" sz="1200" b="1" dirty="0" smtClean="0">
                <a:solidFill>
                  <a:srgbClr val="663300"/>
                </a:solidFill>
                <a:latin typeface="+mj-lt"/>
              </a:rPr>
              <a:t> and </a:t>
            </a:r>
            <a:r>
              <a:rPr lang="fr-CH" sz="1200" b="1" dirty="0" err="1" smtClean="0">
                <a:solidFill>
                  <a:srgbClr val="663300"/>
                </a:solidFill>
                <a:latin typeface="+mj-lt"/>
              </a:rPr>
              <a:t>governments</a:t>
            </a:r>
            <a:r>
              <a:rPr lang="fr-CH" sz="1200" b="1" dirty="0" smtClean="0">
                <a:solidFill>
                  <a:srgbClr val="663300"/>
                </a:solidFill>
                <a:latin typeface="+mj-lt"/>
              </a:rPr>
              <a:t> to </a:t>
            </a:r>
            <a:r>
              <a:rPr lang="fr-CH" sz="1200" b="1" dirty="0" err="1" smtClean="0">
                <a:solidFill>
                  <a:srgbClr val="663300"/>
                </a:solidFill>
                <a:latin typeface="+mj-lt"/>
              </a:rPr>
              <a:t>build</a:t>
            </a:r>
            <a:r>
              <a:rPr lang="fr-CH" sz="1200" b="1" dirty="0" smtClean="0">
                <a:solidFill>
                  <a:srgbClr val="663300"/>
                </a:solidFill>
                <a:latin typeface="+mj-lt"/>
              </a:rPr>
              <a:t> the New </a:t>
            </a:r>
            <a:r>
              <a:rPr lang="fr-CH" sz="1200" b="1" dirty="0" err="1" smtClean="0">
                <a:solidFill>
                  <a:srgbClr val="663300"/>
                </a:solidFill>
                <a:latin typeface="+mj-lt"/>
              </a:rPr>
              <a:t>Africa</a:t>
            </a:r>
            <a:r>
              <a:rPr lang="fr-CH" sz="1200" b="1" dirty="0" smtClean="0">
                <a:solidFill>
                  <a:srgbClr val="663300"/>
                </a:solidFill>
                <a:latin typeface="+mj-lt"/>
              </a:rPr>
              <a:t> </a:t>
            </a:r>
            <a:r>
              <a:rPr lang="fr-CH" sz="1200" b="1" dirty="0" err="1" smtClean="0">
                <a:solidFill>
                  <a:srgbClr val="663300"/>
                </a:solidFill>
                <a:latin typeface="+mj-lt"/>
              </a:rPr>
              <a:t>together</a:t>
            </a:r>
            <a:r>
              <a:rPr lang="fr-CH" sz="1200" dirty="0" smtClean="0">
                <a:solidFill>
                  <a:srgbClr val="663300"/>
                </a:solidFill>
                <a:latin typeface="+mj-lt"/>
              </a:rPr>
              <a:t>. </a:t>
            </a:r>
            <a:r>
              <a:rPr lang="fr-CH" sz="1200" dirty="0" err="1" smtClean="0">
                <a:solidFill>
                  <a:srgbClr val="663300"/>
                </a:solidFill>
                <a:latin typeface="+mj-lt"/>
              </a:rPr>
              <a:t>Feel</a:t>
            </a:r>
            <a:r>
              <a:rPr lang="fr-CH" sz="1200" dirty="0" smtClean="0">
                <a:solidFill>
                  <a:srgbClr val="663300"/>
                </a:solidFill>
                <a:latin typeface="+mj-lt"/>
              </a:rPr>
              <a:t> free to use </a:t>
            </a:r>
            <a:r>
              <a:rPr lang="fr-CH" sz="1200" dirty="0" err="1" smtClean="0">
                <a:solidFill>
                  <a:srgbClr val="663300"/>
                </a:solidFill>
                <a:latin typeface="+mj-lt"/>
              </a:rPr>
              <a:t>our</a:t>
            </a:r>
            <a:r>
              <a:rPr lang="fr-CH" sz="1200" dirty="0" smtClean="0">
                <a:solidFill>
                  <a:srgbClr val="663300"/>
                </a:solidFill>
                <a:latin typeface="+mj-lt"/>
              </a:rPr>
              <a:t> services.</a:t>
            </a:r>
            <a:endParaRPr lang="fr-CH" sz="1200" b="1" u="sng" dirty="0" smtClean="0">
              <a:solidFill>
                <a:srgbClr val="663300"/>
              </a:solidFill>
              <a:latin typeface="+mj-lt"/>
              <a:cs typeface="Arial" pitchFamily="34" charset="0"/>
            </a:endParaRPr>
          </a:p>
          <a:p>
            <a:endParaRPr lang="fr-CH" sz="2000" b="1" u="sng" dirty="0" smtClean="0">
              <a:solidFill>
                <a:srgbClr val="582C00"/>
              </a:solidFill>
              <a:latin typeface="Arial" pitchFamily="34" charset="0"/>
              <a:cs typeface="Arial" pitchFamily="34" charset="0"/>
            </a:endParaRPr>
          </a:p>
          <a:p>
            <a:endParaRPr lang="de-DE" sz="2000" b="1" u="sng" dirty="0">
              <a:solidFill>
                <a:srgbClr val="582C00"/>
              </a:solidFill>
              <a:latin typeface="Arial" pitchFamily="34" charset="0"/>
              <a:cs typeface="Arial" pitchFamily="34" charset="0"/>
            </a:endParaRPr>
          </a:p>
        </p:txBody>
      </p:sp>
    </p:spTree>
    <p:extLst>
      <p:ext uri="{BB962C8B-B14F-4D97-AF65-F5344CB8AC3E}">
        <p14:creationId xmlns="" xmlns:p14="http://schemas.microsoft.com/office/powerpoint/2010/main" val="97350744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VERSINFO" val="SwissLife1005"/>
</p:tagLst>
</file>

<file path=ppt/tags/tag10.xml><?xml version="1.0" encoding="utf-8"?>
<p:tagLst xmlns:a="http://schemas.openxmlformats.org/drawingml/2006/main" xmlns:r="http://schemas.openxmlformats.org/officeDocument/2006/relationships" xmlns:p="http://schemas.openxmlformats.org/presentationml/2006/main">
  <p:tag name="SHAPETYPE" val="EndSlideImage"/>
</p:tagLst>
</file>

<file path=ppt/tags/tag2.xml><?xml version="1.0" encoding="utf-8"?>
<p:tagLst xmlns:a="http://schemas.openxmlformats.org/drawingml/2006/main" xmlns:r="http://schemas.openxmlformats.org/officeDocument/2006/relationships" xmlns:p="http://schemas.openxmlformats.org/presentationml/2006/main">
  <p:tag name="SHAPETYPE" val="Logo"/>
</p:tagLst>
</file>

<file path=ppt/tags/tag3.xml><?xml version="1.0" encoding="utf-8"?>
<p:tagLst xmlns:a="http://schemas.openxmlformats.org/drawingml/2006/main" xmlns:r="http://schemas.openxmlformats.org/officeDocument/2006/relationships" xmlns:p="http://schemas.openxmlformats.org/presentationml/2006/main">
  <p:tag name="SHAPETYPE" val="BackgroundImage"/>
</p:tagLst>
</file>

<file path=ppt/tags/tag4.xml><?xml version="1.0" encoding="utf-8"?>
<p:tagLst xmlns:a="http://schemas.openxmlformats.org/drawingml/2006/main" xmlns:r="http://schemas.openxmlformats.org/officeDocument/2006/relationships" xmlns:p="http://schemas.openxmlformats.org/presentationml/2006/main">
  <p:tag name="SHAPETYPE" val="Logo"/>
</p:tagLst>
</file>

<file path=ppt/tags/tag5.xml><?xml version="1.0" encoding="utf-8"?>
<p:tagLst xmlns:a="http://schemas.openxmlformats.org/drawingml/2006/main" xmlns:r="http://schemas.openxmlformats.org/officeDocument/2006/relationships" xmlns:p="http://schemas.openxmlformats.org/presentationml/2006/main">
  <p:tag name="SHAPETYPE" val="Logo"/>
</p:tagLst>
</file>

<file path=ppt/tags/tag6.xml><?xml version="1.0" encoding="utf-8"?>
<p:tagLst xmlns:a="http://schemas.openxmlformats.org/drawingml/2006/main" xmlns:r="http://schemas.openxmlformats.org/officeDocument/2006/relationships" xmlns:p="http://schemas.openxmlformats.org/presentationml/2006/main">
  <p:tag name="SHAPETYPE" val="AgendaTitleBackground"/>
</p:tagLst>
</file>

<file path=ppt/tags/tag7.xml><?xml version="1.0" encoding="utf-8"?>
<p:tagLst xmlns:a="http://schemas.openxmlformats.org/drawingml/2006/main" xmlns:r="http://schemas.openxmlformats.org/officeDocument/2006/relationships" xmlns:p="http://schemas.openxmlformats.org/presentationml/2006/main">
  <p:tag name="SHAPETYPE" val="AgendaTitleHider"/>
</p:tagLst>
</file>

<file path=ppt/tags/tag8.xml><?xml version="1.0" encoding="utf-8"?>
<p:tagLst xmlns:a="http://schemas.openxmlformats.org/drawingml/2006/main" xmlns:r="http://schemas.openxmlformats.org/officeDocument/2006/relationships" xmlns:p="http://schemas.openxmlformats.org/presentationml/2006/main">
  <p:tag name="SHAPETYPE" val="AgendaTitle"/>
</p:tagLst>
</file>

<file path=ppt/tags/tag9.xml><?xml version="1.0" encoding="utf-8"?>
<p:tagLst xmlns:a="http://schemas.openxmlformats.org/drawingml/2006/main" xmlns:r="http://schemas.openxmlformats.org/officeDocument/2006/relationships" xmlns:p="http://schemas.openxmlformats.org/presentationml/2006/main">
  <p:tag name="SHAPETYPE" val="AgendaTitleBulletTextBox"/>
</p:tagLst>
</file>

<file path=ppt/theme/theme1.xml><?xml version="1.0" encoding="utf-8"?>
<a:theme xmlns:a="http://schemas.openxmlformats.org/drawingml/2006/main" name="blank">
  <a:themeElements>
    <a:clrScheme name="Swiss Life 2010">
      <a:dk1>
        <a:srgbClr val="000000"/>
      </a:dk1>
      <a:lt1>
        <a:srgbClr val="FFFFFF"/>
      </a:lt1>
      <a:dk2>
        <a:srgbClr val="D82034"/>
      </a:dk2>
      <a:lt2>
        <a:srgbClr val="E8E199"/>
      </a:lt2>
      <a:accent1>
        <a:srgbClr val="D9A4AF"/>
      </a:accent1>
      <a:accent2>
        <a:srgbClr val="C8C8C8"/>
      </a:accent2>
      <a:accent3>
        <a:srgbClr val="BD6072"/>
      </a:accent3>
      <a:accent4>
        <a:srgbClr val="AAAAAA"/>
      </a:accent4>
      <a:accent5>
        <a:srgbClr val="A11C36"/>
      </a:accent5>
      <a:accent6>
        <a:srgbClr val="8C8C8C"/>
      </a:accent6>
      <a:hlink>
        <a:srgbClr val="8C8C8C"/>
      </a:hlink>
      <a:folHlink>
        <a:srgbClr val="D82034"/>
      </a:folHlink>
    </a:clrScheme>
    <a:fontScheme name="SwissLife">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hlink"/>
        </a:solidFill>
        <a:ln w="25400">
          <a:noFill/>
          <a:round/>
          <a:headEnd type="arrow" w="lg" len="sm"/>
          <a:tailEnd type="none" w="lg" len="sm"/>
        </a:ln>
        <a:extLst>
          <a:ext uri="{91240B29-F687-4F45-9708-019B960494DF}">
            <a14:hiddenLine xmlns="" xmlns:a14="http://schemas.microsoft.com/office/drawing/2010/main" w="25400">
              <a:solidFill>
                <a:srgbClr val="8C8C8C"/>
              </a:solidFill>
              <a:round/>
              <a:headEnd type="arrow" w="lg" len="sm"/>
              <a:tailEnd type="none" w="lg" len="sm"/>
            </a14:hiddenLine>
          </a:ext>
        </a:extLst>
      </a:spPr>
      <a:bodyPr rtlCol="0" anchor="ctr"/>
      <a:lstStyle>
        <a:defPPr algn="ctr">
          <a:defRPr b="1" dirty="0" smtClean="0">
            <a:solidFill>
              <a:srgbClr val="FFFFFF"/>
            </a:solidFill>
            <a:latin typeface="Arial" pitchFamily="34" charset="0"/>
            <a:cs typeface="Arial" pitchFamily="34" charset="0"/>
          </a:defRPr>
        </a:defPPr>
      </a:lstStyle>
    </a:spDef>
    <a:lnDef>
      <a:spPr>
        <a:ln>
          <a:solidFill>
            <a:schemeClr val="hlink"/>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dirty="0">
            <a:latin typeface="Arial" pitchFamily="34" charset="0"/>
            <a:cs typeface="Arial" pitchFamily="34" charset="0"/>
          </a:defRPr>
        </a:defPPr>
      </a:lstStyle>
    </a:txDef>
  </a:objectDefaults>
  <a:extraClrSchemeLst>
    <a:extraClrScheme>
      <a:clrScheme name="Swiss Life 2010">
        <a:dk1>
          <a:srgbClr val="000000"/>
        </a:dk1>
        <a:lt1>
          <a:srgbClr val="FFFFFF"/>
        </a:lt1>
        <a:dk2>
          <a:srgbClr val="D82034"/>
        </a:dk2>
        <a:lt2>
          <a:srgbClr val="E8E199"/>
        </a:lt2>
        <a:accent1>
          <a:srgbClr val="D9A4AF"/>
        </a:accent1>
        <a:accent2>
          <a:srgbClr val="C8C8C8"/>
        </a:accent2>
        <a:accent3>
          <a:srgbClr val="BD6072"/>
        </a:accent3>
        <a:accent4>
          <a:srgbClr val="AAAAAA"/>
        </a:accent4>
        <a:accent5>
          <a:srgbClr val="A11C36"/>
        </a:accent5>
        <a:accent6>
          <a:srgbClr val="8C8C8C"/>
        </a:accent6>
        <a:hlink>
          <a:srgbClr val="8C8C8C"/>
        </a:hlink>
        <a:folHlink>
          <a:srgbClr val="D8203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822B9E06671B54FA89F14538B9B0FEA" ma:contentTypeVersion="1" ma:contentTypeDescription="Create a new document." ma:contentTypeScope="" ma:versionID="362711686602768b23db736653e4ac1a">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DADCDF6-60E7-4D47-BFAC-5D3DEA2B1B25}">
  <ds:schemaRefs>
    <ds:schemaRef ds:uri="http://purl.org/dc/dcmitype/"/>
    <ds:schemaRef ds:uri="http://purl.org/dc/terms/"/>
    <ds:schemaRef ds:uri="http://schemas.microsoft.com/office/infopath/2007/PartnerControls"/>
    <ds:schemaRef ds:uri="http://schemas.openxmlformats.org/package/2006/metadata/core-properties"/>
    <ds:schemaRef ds:uri="http://purl.org/dc/elements/1.1/"/>
    <ds:schemaRef ds:uri="http://schemas.microsoft.com/office/2006/documentManagement/typ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5932E1A6-3F90-4CFF-90A4-512C59E6F6B5}"/>
</file>

<file path=customXml/itemProps3.xml><?xml version="1.0" encoding="utf-8"?>
<ds:datastoreItem xmlns:ds="http://schemas.openxmlformats.org/officeDocument/2006/customXml" ds:itemID="{19BF5AEA-DC70-4D7B-8992-92C04DEA11D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4920</TotalTime>
  <Words>1079</Words>
  <Application>Microsoft Office PowerPoint</Application>
  <PresentationFormat>Affichage à l'écran (4:3)</PresentationFormat>
  <Paragraphs>159</Paragraphs>
  <Slides>11</Slides>
  <Notes>2</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blank</vt:lpstr>
      <vt:lpstr>Centre d'Information et de Promotion de l'Image d'une Nouvelle Afrique  Center of Information and for the Promotion of the Image of a New Africa  www.cipina.org</vt:lpstr>
      <vt:lpstr>Diapositive 2</vt:lpstr>
      <vt:lpstr>Diapositive 3</vt:lpstr>
      <vt:lpstr>Diapositive 4</vt:lpstr>
      <vt:lpstr>L’Afrique en quelques chiffres / Africa in a few figures  </vt:lpstr>
      <vt:lpstr>Présence africaine en Suisse / African presence in Switzerland</vt:lpstr>
      <vt:lpstr>Diapositive 7</vt:lpstr>
      <vt:lpstr>Diapositive 8</vt:lpstr>
      <vt:lpstr>Diapositive 9</vt:lpstr>
      <vt:lpstr>Diapositive 10</vt:lpstr>
      <vt:lpstr>Diapositive 11</vt:lpstr>
    </vt:vector>
  </TitlesOfParts>
  <Company>Swisslife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Carolina Ossola</dc:creator>
  <cp:lastModifiedBy>Tidiane</cp:lastModifiedBy>
  <cp:revision>140</cp:revision>
  <dcterms:created xsi:type="dcterms:W3CDTF">2014-09-11T13:12:03Z</dcterms:created>
  <dcterms:modified xsi:type="dcterms:W3CDTF">2018-08-27T12:03:10Z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0x0101008822B9E06671B54FA89F14538B9B0FEA</vt:lpwstr>
  </property>
</Properties>
</file>